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74" r:id="rId2"/>
    <p:sldId id="372" r:id="rId3"/>
    <p:sldId id="373" r:id="rId4"/>
    <p:sldId id="300" r:id="rId5"/>
    <p:sldId id="361" r:id="rId6"/>
    <p:sldId id="362" r:id="rId7"/>
    <p:sldId id="367" r:id="rId8"/>
    <p:sldId id="368" r:id="rId9"/>
    <p:sldId id="364" r:id="rId10"/>
    <p:sldId id="343" r:id="rId11"/>
    <p:sldId id="319" r:id="rId12"/>
    <p:sldId id="355" r:id="rId13"/>
    <p:sldId id="360" r:id="rId14"/>
    <p:sldId id="365" r:id="rId15"/>
    <p:sldId id="363" r:id="rId16"/>
    <p:sldId id="376" r:id="rId17"/>
    <p:sldId id="366" r:id="rId18"/>
    <p:sldId id="370" r:id="rId19"/>
    <p:sldId id="375"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Bradshaw" initials="BB" lastIdx="3" clrIdx="0">
    <p:extLst>
      <p:ext uri="{19B8F6BF-5375-455C-9EA6-DF929625EA0E}">
        <p15:presenceInfo xmlns:p15="http://schemas.microsoft.com/office/powerpoint/2012/main" userId="Beth Bradsha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00"/>
    <a:srgbClr val="BFBFBF"/>
    <a:srgbClr val="D1232A"/>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33E19-A04F-4E47-AB83-49D74B672634}" v="110" dt="2023-06-14T10:26:07.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68043" autoAdjust="0"/>
  </p:normalViewPr>
  <p:slideViewPr>
    <p:cSldViewPr snapToGrid="0">
      <p:cViewPr varScale="1">
        <p:scale>
          <a:sx n="58" d="100"/>
          <a:sy n="58" d="100"/>
        </p:scale>
        <p:origin x="1670"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elv.LCSS\Documents\GULP\Briefing%20Documents%20v2\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entury Gothic" panose="020B0502020202020204" pitchFamily="34" charset="0"/>
              <a:ea typeface="Roboto" panose="02000000000000000000" pitchFamily="2" charset="0"/>
              <a:cs typeface="+mn-cs"/>
            </a:defRPr>
          </a:pPr>
          <a:endParaRPr lang="en-US"/>
        </a:p>
      </c:txPr>
    </c:title>
    <c:autoTitleDeleted val="0"/>
    <c:plotArea>
      <c:layout>
        <c:manualLayout>
          <c:layoutTarget val="inner"/>
          <c:xMode val="edge"/>
          <c:yMode val="edge"/>
          <c:x val="5.0413311862587226E-2"/>
          <c:y val="0.15717695912452653"/>
          <c:w val="0.92596886741814277"/>
          <c:h val="0.6617625488753065"/>
        </c:manualLayout>
      </c:layout>
      <c:barChart>
        <c:barDir val="col"/>
        <c:grouping val="clustered"/>
        <c:varyColors val="0"/>
        <c:ser>
          <c:idx val="0"/>
          <c:order val="0"/>
          <c:tx>
            <c:strRef>
              <c:f>'Sheet1 (2)'!$C$1</c:f>
              <c:strCache>
                <c:ptCount val="1"/>
                <c:pt idx="0">
                  <c:v>Daily added sugar intake (g)</c:v>
                </c:pt>
              </c:strCache>
            </c:strRef>
          </c:tx>
          <c:spPr>
            <a:solidFill>
              <a:srgbClr val="D8262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panose="020B0502020202020204" pitchFamily="34" charset="0"/>
                    <a:ea typeface="Roboto" panose="02000000000000000000" pitchFamily="2"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(2)'!$B$2:$B$6</c:f>
              <c:strCache>
                <c:ptCount val="5"/>
                <c:pt idx="0">
                  <c:v>1.5-3yrs</c:v>
                </c:pt>
                <c:pt idx="1">
                  <c:v>4-10yrs</c:v>
                </c:pt>
                <c:pt idx="2">
                  <c:v>11-18yrs</c:v>
                </c:pt>
                <c:pt idx="3">
                  <c:v>19-64yrs</c:v>
                </c:pt>
                <c:pt idx="4">
                  <c:v>65+</c:v>
                </c:pt>
              </c:strCache>
            </c:strRef>
          </c:cat>
          <c:val>
            <c:numRef>
              <c:f>'Sheet1 (2)'!$C$2:$C$6</c:f>
              <c:numCache>
                <c:formatCode>General</c:formatCode>
                <c:ptCount val="5"/>
                <c:pt idx="0">
                  <c:v>36.1</c:v>
                </c:pt>
                <c:pt idx="1">
                  <c:v>60.8</c:v>
                </c:pt>
                <c:pt idx="2">
                  <c:v>74.2</c:v>
                </c:pt>
                <c:pt idx="3">
                  <c:v>58.8</c:v>
                </c:pt>
                <c:pt idx="4">
                  <c:v>51.6</c:v>
                </c:pt>
              </c:numCache>
            </c:numRef>
          </c:val>
          <c:extLst>
            <c:ext xmlns:c16="http://schemas.microsoft.com/office/drawing/2014/chart" uri="{C3380CC4-5D6E-409C-BE32-E72D297353CC}">
              <c16:uniqueId val="{00000000-74A1-41E4-9F0A-8F62AA7A82F4}"/>
            </c:ext>
          </c:extLst>
        </c:ser>
        <c:dLbls>
          <c:dLblPos val="inEnd"/>
          <c:showLegendKey val="0"/>
          <c:showVal val="1"/>
          <c:showCatName val="0"/>
          <c:showSerName val="0"/>
          <c:showPercent val="0"/>
          <c:showBubbleSize val="0"/>
        </c:dLbls>
        <c:gapWidth val="50"/>
        <c:overlap val="-27"/>
        <c:axId val="419091592"/>
        <c:axId val="388355680"/>
      </c:barChart>
      <c:catAx>
        <c:axId val="419091592"/>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Roboto" panose="02000000000000000000" pitchFamily="2" charset="0"/>
                    <a:cs typeface="+mn-cs"/>
                  </a:defRPr>
                </a:pPr>
                <a:r>
                  <a:rPr lang="en-GB"/>
                  <a:t>Age range</a:t>
                </a:r>
              </a:p>
            </c:rich>
          </c:tx>
          <c:layout>
            <c:manualLayout>
              <c:xMode val="edge"/>
              <c:yMode val="edge"/>
              <c:x val="0.47008192201825866"/>
              <c:y val="0.9374706886535205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Roboto" panose="02000000000000000000" pitchFamily="2"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Roboto" panose="02000000000000000000" pitchFamily="2" charset="0"/>
                <a:cs typeface="+mn-cs"/>
              </a:defRPr>
            </a:pPr>
            <a:endParaRPr lang="en-US"/>
          </a:p>
        </c:txPr>
        <c:crossAx val="388355680"/>
        <c:crosses val="autoZero"/>
        <c:auto val="1"/>
        <c:lblAlgn val="ctr"/>
        <c:lblOffset val="100"/>
        <c:noMultiLvlLbl val="0"/>
      </c:catAx>
      <c:valAx>
        <c:axId val="38835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Roboto" panose="02000000000000000000" pitchFamily="2" charset="0"/>
                <a:cs typeface="+mn-cs"/>
              </a:defRPr>
            </a:pPr>
            <a:endParaRPr lang="en-US"/>
          </a:p>
        </c:txPr>
        <c:crossAx val="419091592"/>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Century Gothic" panose="020B0502020202020204" pitchFamily="34"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126C6F-C6CE-45BF-B6F1-97F07DB3A187}" type="datetimeFigureOut">
              <a:rPr lang="en-GB" smtClean="0"/>
              <a:t>14/06/2023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FF7D3DA-2948-489A-B30D-680895E97145}" type="slidenum">
              <a:rPr lang="en-GB" smtClean="0"/>
              <a:t>‹#›</a:t>
            </a:fld>
            <a:endParaRPr lang="en-GB"/>
          </a:p>
        </p:txBody>
      </p:sp>
    </p:spTree>
    <p:extLst>
      <p:ext uri="{BB962C8B-B14F-4D97-AF65-F5344CB8AC3E}">
        <p14:creationId xmlns:p14="http://schemas.microsoft.com/office/powerpoint/2010/main" val="3837167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A88094-B0A2-40F7-98EE-DEA1B800213D}" type="datetimeFigureOut">
              <a:rPr lang="en-GB" smtClean="0"/>
              <a:t>14/06/2023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6826B3D-4336-41CA-A8C7-B5AD4BE8C457}" type="slidenum">
              <a:rPr lang="en-GB" smtClean="0"/>
              <a:t>‹#›</a:t>
            </a:fld>
            <a:endParaRPr lang="en-GB"/>
          </a:p>
        </p:txBody>
      </p:sp>
    </p:spTree>
    <p:extLst>
      <p:ext uri="{BB962C8B-B14F-4D97-AF65-F5344CB8AC3E}">
        <p14:creationId xmlns:p14="http://schemas.microsoft.com/office/powerpoint/2010/main" val="14350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[PREPARATION: Double check internet connect and audio for the video on the 2</a:t>
            </a:r>
            <a:r>
              <a:rPr lang="en-GB" b="1" baseline="30000" dirty="0"/>
              <a:t>nd</a:t>
            </a:r>
            <a:r>
              <a:rPr lang="en-GB" b="1" dirty="0"/>
              <a:t> slide]</a:t>
            </a:r>
          </a:p>
          <a:p>
            <a:endParaRPr lang="en-GB" dirty="0"/>
          </a:p>
          <a:p>
            <a:pPr marL="171450" indent="-171450">
              <a:buFont typeface="Arial" panose="020B0604020202020204" pitchFamily="34" charset="0"/>
              <a:buChar char="•"/>
            </a:pPr>
            <a:r>
              <a:rPr lang="en-GB" dirty="0"/>
              <a:t>Welcome the students to the session and introduce yourself to the class</a:t>
            </a:r>
          </a:p>
          <a:p>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1</a:t>
            </a:fld>
            <a:endParaRPr lang="en-GB"/>
          </a:p>
        </p:txBody>
      </p:sp>
    </p:spTree>
    <p:extLst>
      <p:ext uri="{BB962C8B-B14F-4D97-AF65-F5344CB8AC3E}">
        <p14:creationId xmlns:p14="http://schemas.microsoft.com/office/powerpoint/2010/main" val="396343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the students why they think consuming too much sugar is a worry. </a:t>
            </a:r>
          </a:p>
        </p:txBody>
      </p:sp>
      <p:sp>
        <p:nvSpPr>
          <p:cNvPr id="4" name="Slide Number Placeholder 3"/>
          <p:cNvSpPr>
            <a:spLocks noGrp="1"/>
          </p:cNvSpPr>
          <p:nvPr>
            <p:ph type="sldNum" sz="quarter" idx="10"/>
          </p:nvPr>
        </p:nvSpPr>
        <p:spPr/>
        <p:txBody>
          <a:bodyPr/>
          <a:lstStyle/>
          <a:p>
            <a:fld id="{1E142A4C-0940-4C7A-AB56-79427CE4C720}" type="slidenum">
              <a:rPr lang="en-GB" smtClean="0"/>
              <a:t>10</a:t>
            </a:fld>
            <a:endParaRPr lang="en-GB"/>
          </a:p>
        </p:txBody>
      </p:sp>
    </p:spTree>
    <p:extLst>
      <p:ext uri="{BB962C8B-B14F-4D97-AF65-F5344CB8AC3E}">
        <p14:creationId xmlns:p14="http://schemas.microsoft.com/office/powerpoint/2010/main" val="34385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0" fontAlgn="base" hangingPunct="0">
              <a:lnSpc>
                <a:spcPct val="120000"/>
              </a:lnSpc>
              <a:spcBef>
                <a:spcPct val="0"/>
              </a:spcBef>
              <a:spcAft>
                <a:spcPct val="0"/>
              </a:spcAft>
              <a:buClr>
                <a:srgbClr val="D1232A"/>
              </a:buClr>
              <a:buFont typeface="Arial" panose="020B0604020202020204" pitchFamily="34" charset="0"/>
              <a:buChar char="•"/>
            </a:pPr>
            <a:r>
              <a:rPr lang="en-GB" altLang="en-US" sz="1200" baseline="0" dirty="0">
                <a:solidFill>
                  <a:schemeClr val="tx1">
                    <a:lumMod val="75000"/>
                    <a:lumOff val="25000"/>
                  </a:schemeClr>
                </a:solidFill>
                <a:cs typeface="Arial" panose="020B0604020202020204" pitchFamily="34" charset="0"/>
              </a:rPr>
              <a:t>Reveal the options one by one, explaining that if we consume too much sugar, this can have a negative impact on our teeth – which can lead to tooth extractions, our weight and also potentially lead to other health problems later in life. </a:t>
            </a:r>
          </a:p>
          <a:p>
            <a:pPr eaLnBrk="0" fontAlgn="base" hangingPunct="0">
              <a:lnSpc>
                <a:spcPct val="120000"/>
              </a:lnSpc>
              <a:spcBef>
                <a:spcPct val="0"/>
              </a:spcBef>
              <a:spcAft>
                <a:spcPct val="0"/>
              </a:spcAft>
              <a:buClr>
                <a:srgbClr val="D1232A"/>
              </a:buClr>
            </a:pPr>
            <a:endParaRPr lang="en-GB" altLang="en-US" sz="1200" baseline="0" dirty="0">
              <a:solidFill>
                <a:schemeClr val="tx1">
                  <a:lumMod val="75000"/>
                  <a:lumOff val="25000"/>
                </a:schemeClr>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96826B3D-4336-41CA-A8C7-B5AD4BE8C457}" type="slidenum">
              <a:rPr lang="en-GB" smtClean="0"/>
              <a:t>11</a:t>
            </a:fld>
            <a:endParaRPr lang="en-GB"/>
          </a:p>
        </p:txBody>
      </p:sp>
    </p:spTree>
    <p:extLst>
      <p:ext uri="{BB962C8B-B14F-4D97-AF65-F5344CB8AC3E}">
        <p14:creationId xmlns:p14="http://schemas.microsoft.com/office/powerpoint/2010/main" val="72939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out of all age groups, teenagers are consuming the most sugar. </a:t>
            </a:r>
          </a:p>
          <a:p>
            <a:pPr marL="171450" indent="-171450">
              <a:buFont typeface="Arial" panose="020B0604020202020204" pitchFamily="34" charset="0"/>
              <a:buChar char="•"/>
            </a:pPr>
            <a:r>
              <a:rPr lang="en-GB" dirty="0"/>
              <a:t>In fact, data shows that teenagers are consuming over double the amount of sugar recommended per day, a whopping 74.2g! </a:t>
            </a:r>
          </a:p>
          <a:p>
            <a:pPr marL="171450" indent="-171450">
              <a:buFont typeface="Arial" panose="020B0604020202020204" pitchFamily="34" charset="0"/>
              <a:buChar char="•"/>
            </a:pPr>
            <a:r>
              <a:rPr lang="en-GB" dirty="0"/>
              <a:t>Can anyone remember how many teaspoons that is? (Correct answer: 7)</a:t>
            </a:r>
          </a:p>
          <a:p>
            <a:pPr marL="171450" indent="-171450">
              <a:buFont typeface="Arial" panose="020B0604020202020204" pitchFamily="34" charset="0"/>
              <a:buChar char="•"/>
            </a:pPr>
            <a:r>
              <a:rPr lang="en-GB" baseline="0" dirty="0"/>
              <a:t>Ask the pupils what do you think makes up the majority of a teenager’s sugar intake? Is it likely to be sweets and chocolate, biscuits and cakes, processed food or sugary drinks?</a:t>
            </a:r>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12</a:t>
            </a:fld>
            <a:endParaRPr lang="en-GB"/>
          </a:p>
        </p:txBody>
      </p:sp>
    </p:spTree>
    <p:extLst>
      <p:ext uri="{BB962C8B-B14F-4D97-AF65-F5344CB8AC3E}">
        <p14:creationId xmlns:p14="http://schemas.microsoft.com/office/powerpoint/2010/main" val="405395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answer is sugary drinks. 40% of an average teenagers sugar intake comes from sugary drinks – more than any other age group by at least 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Ask the pupils if that surprises them at all. </a:t>
            </a:r>
            <a:endParaRPr lang="en-GB" dirty="0"/>
          </a:p>
          <a:p>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13</a:t>
            </a:fld>
            <a:endParaRPr lang="en-GB"/>
          </a:p>
        </p:txBody>
      </p:sp>
    </p:spTree>
    <p:extLst>
      <p:ext uri="{BB962C8B-B14F-4D97-AF65-F5344CB8AC3E}">
        <p14:creationId xmlns:p14="http://schemas.microsoft.com/office/powerpoint/2010/main" val="783888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we have covered the impacts of sugary drinks on our health, but can anyone think of any other impacts, particularly to our environment?</a:t>
            </a:r>
          </a:p>
          <a:p>
            <a:pPr marL="171450" indent="-171450">
              <a:buFont typeface="Arial" panose="020B0604020202020204" pitchFamily="34" charset="0"/>
              <a:buChar char="•"/>
            </a:pPr>
            <a:r>
              <a:rPr lang="en-GB" dirty="0"/>
              <a:t>Go to the next slide. </a:t>
            </a:r>
          </a:p>
        </p:txBody>
      </p:sp>
      <p:sp>
        <p:nvSpPr>
          <p:cNvPr id="4" name="Slide Number Placeholder 3"/>
          <p:cNvSpPr>
            <a:spLocks noGrp="1"/>
          </p:cNvSpPr>
          <p:nvPr>
            <p:ph type="sldNum" sz="quarter" idx="10"/>
          </p:nvPr>
        </p:nvSpPr>
        <p:spPr/>
        <p:txBody>
          <a:bodyPr/>
          <a:lstStyle/>
          <a:p>
            <a:fld id="{1E142A4C-0940-4C7A-AB56-79427CE4C720}" type="slidenum">
              <a:rPr lang="en-GB" smtClean="0"/>
              <a:t>14</a:t>
            </a:fld>
            <a:endParaRPr lang="en-GB"/>
          </a:p>
        </p:txBody>
      </p:sp>
    </p:spTree>
    <p:extLst>
      <p:ext uri="{BB962C8B-B14F-4D97-AF65-F5344CB8AC3E}">
        <p14:creationId xmlns:p14="http://schemas.microsoft.com/office/powerpoint/2010/main" val="171886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dirty="0"/>
              <a:t>Explain that </a:t>
            </a:r>
            <a:r>
              <a:rPr lang="en-GB" sz="1800" dirty="0">
                <a:effectLst/>
                <a:latin typeface="Century Gothic" panose="020B0502020202020204" pitchFamily="34" charset="0"/>
                <a:cs typeface="Times New Roman" panose="02020603050405020304" pitchFamily="18" charset="0"/>
              </a:rPr>
              <a:t>s</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ingle use plastic bottles, including sugary drinks, contribute significantly to global greenhouse gas emissions and climate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They also contribute heavily towards plastic pollution - only 44% of plastic bottles used are recycled – the rest end up in landfill, rivers or oceans.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15</a:t>
            </a:fld>
            <a:endParaRPr lang="en-GB"/>
          </a:p>
        </p:txBody>
      </p:sp>
    </p:spTree>
    <p:extLst>
      <p:ext uri="{BB962C8B-B14F-4D97-AF65-F5344CB8AC3E}">
        <p14:creationId xmlns:p14="http://schemas.microsoft.com/office/powerpoint/2010/main" val="395836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Globally, over 1 million plastic bottles are brought every minute. </a:t>
            </a:r>
          </a:p>
          <a:p>
            <a:pPr marL="171450" indent="-171450">
              <a:buFont typeface="Arial" panose="020B0604020202020204" pitchFamily="34" charset="0"/>
              <a:buChar char="•"/>
            </a:pPr>
            <a:r>
              <a:rPr lang="en-GB" dirty="0"/>
              <a:t>By cutting out sugary drinks, and swapping to tap water, we can protect our health but also our planet. </a:t>
            </a:r>
          </a:p>
        </p:txBody>
      </p:sp>
      <p:sp>
        <p:nvSpPr>
          <p:cNvPr id="4" name="Slide Number Placeholder 3"/>
          <p:cNvSpPr>
            <a:spLocks noGrp="1"/>
          </p:cNvSpPr>
          <p:nvPr>
            <p:ph type="sldNum" sz="quarter" idx="5"/>
          </p:nvPr>
        </p:nvSpPr>
        <p:spPr/>
        <p:txBody>
          <a:bodyPr/>
          <a:lstStyle/>
          <a:p>
            <a:fld id="{96826B3D-4336-41CA-A8C7-B5AD4BE8C457}" type="slidenum">
              <a:rPr lang="en-GB" smtClean="0"/>
              <a:t>16</a:t>
            </a:fld>
            <a:endParaRPr lang="en-GB"/>
          </a:p>
        </p:txBody>
      </p:sp>
    </p:spTree>
    <p:extLst>
      <p:ext uri="{BB962C8B-B14F-4D97-AF65-F5344CB8AC3E}">
        <p14:creationId xmlns:p14="http://schemas.microsoft.com/office/powerpoint/2010/main" val="329857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Reveal the bullet points one by one</a:t>
            </a:r>
          </a:p>
        </p:txBody>
      </p:sp>
      <p:sp>
        <p:nvSpPr>
          <p:cNvPr id="4" name="Slide Number Placeholder 3"/>
          <p:cNvSpPr>
            <a:spLocks noGrp="1"/>
          </p:cNvSpPr>
          <p:nvPr>
            <p:ph type="sldNum" sz="quarter" idx="5"/>
          </p:nvPr>
        </p:nvSpPr>
        <p:spPr/>
        <p:txBody>
          <a:bodyPr/>
          <a:lstStyle/>
          <a:p>
            <a:fld id="{96826B3D-4336-41CA-A8C7-B5AD4BE8C457}" type="slidenum">
              <a:rPr lang="en-GB" smtClean="0"/>
              <a:t>17</a:t>
            </a:fld>
            <a:endParaRPr lang="en-GB"/>
          </a:p>
        </p:txBody>
      </p:sp>
    </p:spTree>
    <p:extLst>
      <p:ext uri="{BB962C8B-B14F-4D97-AF65-F5344CB8AC3E}">
        <p14:creationId xmlns:p14="http://schemas.microsoft.com/office/powerpoint/2010/main" val="4044581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Reveal the bullets one by one</a:t>
            </a:r>
          </a:p>
          <a:p>
            <a:pPr marL="171450" indent="-171450">
              <a:buFont typeface="Arial" panose="020B0604020202020204" pitchFamily="34" charset="0"/>
              <a:buChar char="•"/>
            </a:pPr>
            <a:r>
              <a:rPr lang="en-GB" dirty="0"/>
              <a:t>Ask for a show of hands – who is going to Give Up Loving Pop to protect their planet and their health?</a:t>
            </a:r>
          </a:p>
        </p:txBody>
      </p:sp>
      <p:sp>
        <p:nvSpPr>
          <p:cNvPr id="4" name="Slide Number Placeholder 3"/>
          <p:cNvSpPr>
            <a:spLocks noGrp="1"/>
          </p:cNvSpPr>
          <p:nvPr>
            <p:ph type="sldNum" sz="quarter" idx="5"/>
          </p:nvPr>
        </p:nvSpPr>
        <p:spPr/>
        <p:txBody>
          <a:bodyPr/>
          <a:lstStyle/>
          <a:p>
            <a:fld id="{96826B3D-4336-41CA-A8C7-B5AD4BE8C457}" type="slidenum">
              <a:rPr lang="en-GB" smtClean="0"/>
              <a:t>18</a:t>
            </a:fld>
            <a:endParaRPr lang="en-GB"/>
          </a:p>
        </p:txBody>
      </p:sp>
    </p:spTree>
    <p:extLst>
      <p:ext uri="{BB962C8B-B14F-4D97-AF65-F5344CB8AC3E}">
        <p14:creationId xmlns:p14="http://schemas.microsoft.com/office/powerpoint/2010/main" val="352978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Thank you for listening</a:t>
            </a:r>
          </a:p>
        </p:txBody>
      </p:sp>
      <p:sp>
        <p:nvSpPr>
          <p:cNvPr id="4" name="Slide Number Placeholder 3"/>
          <p:cNvSpPr>
            <a:spLocks noGrp="1"/>
          </p:cNvSpPr>
          <p:nvPr>
            <p:ph type="sldNum" sz="quarter" idx="5"/>
          </p:nvPr>
        </p:nvSpPr>
        <p:spPr/>
        <p:txBody>
          <a:bodyPr/>
          <a:lstStyle/>
          <a:p>
            <a:fld id="{96826B3D-4336-41CA-A8C7-B5AD4BE8C457}" type="slidenum">
              <a:rPr lang="en-GB" smtClean="0"/>
              <a:t>19</a:t>
            </a:fld>
            <a:endParaRPr lang="en-GB"/>
          </a:p>
        </p:txBody>
      </p:sp>
    </p:spTree>
    <p:extLst>
      <p:ext uri="{BB962C8B-B14F-4D97-AF65-F5344CB8AC3E}">
        <p14:creationId xmlns:p14="http://schemas.microsoft.com/office/powerpoint/2010/main" val="72388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get today’s assembly started, I am just going to show you a quick clip from EURO 2020. Some of you may recognise the clip itself, and the person in it. </a:t>
            </a:r>
          </a:p>
          <a:p>
            <a:pPr marL="171450" indent="-171450">
              <a:buFont typeface="Arial" panose="020B0604020202020204" pitchFamily="34" charset="0"/>
              <a:buChar char="•"/>
            </a:pPr>
            <a:r>
              <a:rPr lang="en-GB" dirty="0"/>
              <a:t>Ask the students to why they think Ronaldo did this at a EURO 2020 press conference. </a:t>
            </a:r>
          </a:p>
          <a:p>
            <a:pPr marL="171450" indent="-171450">
              <a:buFont typeface="Arial" panose="020B0604020202020204" pitchFamily="34" charset="0"/>
              <a:buChar char="•"/>
            </a:pPr>
            <a:r>
              <a:rPr lang="en-GB" dirty="0"/>
              <a:t>Answers may include: coca cola has lots of sugar, water is better for us, sugar can affect our health</a:t>
            </a:r>
          </a:p>
        </p:txBody>
      </p:sp>
      <p:sp>
        <p:nvSpPr>
          <p:cNvPr id="4" name="Slide Number Placeholder 3"/>
          <p:cNvSpPr>
            <a:spLocks noGrp="1"/>
          </p:cNvSpPr>
          <p:nvPr>
            <p:ph type="sldNum" sz="quarter" idx="5"/>
          </p:nvPr>
        </p:nvSpPr>
        <p:spPr/>
        <p:txBody>
          <a:bodyPr/>
          <a:lstStyle/>
          <a:p>
            <a:fld id="{96826B3D-4336-41CA-A8C7-B5AD4BE8C457}" type="slidenum">
              <a:rPr lang="en-GB" smtClean="0"/>
              <a:t>2</a:t>
            </a:fld>
            <a:endParaRPr lang="en-GB"/>
          </a:p>
        </p:txBody>
      </p:sp>
    </p:spTree>
    <p:extLst>
      <p:ext uri="{BB962C8B-B14F-4D97-AF65-F5344CB8AC3E}">
        <p14:creationId xmlns:p14="http://schemas.microsoft.com/office/powerpoint/2010/main" val="248640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Thinking about sugary drinks, put your hands up if you drink sugary drinks every day. </a:t>
            </a:r>
          </a:p>
          <a:p>
            <a:pPr marL="171450" indent="-171450">
              <a:buFont typeface="Arial" panose="020B0604020202020204" pitchFamily="34" charset="0"/>
              <a:buChar char="•"/>
            </a:pPr>
            <a:r>
              <a:rPr lang="en-GB" dirty="0"/>
              <a:t>Put your hand up if you prefer sugary drinks to water.</a:t>
            </a:r>
          </a:p>
          <a:p>
            <a:pPr marL="171450" indent="-171450">
              <a:buFont typeface="Arial" panose="020B0604020202020204" pitchFamily="34" charset="0"/>
              <a:buChar char="•"/>
            </a:pPr>
            <a:r>
              <a:rPr lang="en-GB" dirty="0"/>
              <a:t>Hands up if you think Ronaldo was right to remove the coca cola bottles from the press conference. </a:t>
            </a:r>
          </a:p>
        </p:txBody>
      </p:sp>
      <p:sp>
        <p:nvSpPr>
          <p:cNvPr id="4" name="Slide Number Placeholder 3"/>
          <p:cNvSpPr>
            <a:spLocks noGrp="1"/>
          </p:cNvSpPr>
          <p:nvPr>
            <p:ph type="sldNum" sz="quarter" idx="5"/>
          </p:nvPr>
        </p:nvSpPr>
        <p:spPr/>
        <p:txBody>
          <a:bodyPr/>
          <a:lstStyle/>
          <a:p>
            <a:fld id="{96826B3D-4336-41CA-A8C7-B5AD4BE8C457}" type="slidenum">
              <a:rPr lang="en-GB" smtClean="0"/>
              <a:t>3</a:t>
            </a:fld>
            <a:endParaRPr lang="en-GB"/>
          </a:p>
        </p:txBody>
      </p:sp>
    </p:spTree>
    <p:extLst>
      <p:ext uri="{BB962C8B-B14F-4D97-AF65-F5344CB8AC3E}">
        <p14:creationId xmlns:p14="http://schemas.microsoft.com/office/powerpoint/2010/main" val="409958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know that many of our favourite soft drinks contain lots of sugar. But do you know what the maximum amount of sugar a teenager should be consuming a day?</a:t>
            </a:r>
          </a:p>
          <a:p>
            <a:pPr marL="171450" indent="-171450">
              <a:buFont typeface="Arial" panose="020B0604020202020204" pitchFamily="34" charset="0"/>
              <a:buChar char="•"/>
            </a:pPr>
            <a:r>
              <a:rPr lang="en-GB" dirty="0"/>
              <a:t>Reveal the answers one by one, and then ask for a show of hands for answers a, b and c. </a:t>
            </a:r>
          </a:p>
          <a:p>
            <a:pPr marL="171450" indent="-171450">
              <a:buFont typeface="Arial" panose="020B0604020202020204" pitchFamily="34" charset="0"/>
              <a:buChar char="•"/>
            </a:pPr>
            <a:r>
              <a:rPr lang="en-GB" baseline="0" dirty="0"/>
              <a:t>The answer is b, 30g. This is the same for an average adult. Ask the students to remember this figure as they will need it for the next few slides.</a:t>
            </a:r>
            <a:endParaRPr lang="en-GB" dirty="0"/>
          </a:p>
        </p:txBody>
      </p:sp>
      <p:sp>
        <p:nvSpPr>
          <p:cNvPr id="4" name="Slide Number Placeholder 3"/>
          <p:cNvSpPr>
            <a:spLocks noGrp="1"/>
          </p:cNvSpPr>
          <p:nvPr>
            <p:ph type="sldNum" sz="quarter" idx="10"/>
          </p:nvPr>
        </p:nvSpPr>
        <p:spPr/>
        <p:txBody>
          <a:bodyPr/>
          <a:lstStyle/>
          <a:p>
            <a:fld id="{96826B3D-4336-41CA-A8C7-B5AD4BE8C457}" type="slidenum">
              <a:rPr lang="en-GB" smtClean="0"/>
              <a:t>4</a:t>
            </a:fld>
            <a:endParaRPr lang="en-GB"/>
          </a:p>
        </p:txBody>
      </p:sp>
    </p:spTree>
    <p:extLst>
      <p:ext uri="{BB962C8B-B14F-4D97-AF65-F5344CB8AC3E}">
        <p14:creationId xmlns:p14="http://schemas.microsoft.com/office/powerpoint/2010/main" val="252251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over the next few slides, we will be finding out how much sugar is in some popular drinks. </a:t>
            </a:r>
          </a:p>
        </p:txBody>
      </p:sp>
      <p:sp>
        <p:nvSpPr>
          <p:cNvPr id="4" name="Slide Number Placeholder 3"/>
          <p:cNvSpPr>
            <a:spLocks noGrp="1"/>
          </p:cNvSpPr>
          <p:nvPr>
            <p:ph type="sldNum" sz="quarter" idx="10"/>
          </p:nvPr>
        </p:nvSpPr>
        <p:spPr/>
        <p:txBody>
          <a:bodyPr/>
          <a:lstStyle/>
          <a:p>
            <a:fld id="{1E142A4C-0940-4C7A-AB56-79427CE4C720}" type="slidenum">
              <a:rPr lang="en-GB" smtClean="0"/>
              <a:t>5</a:t>
            </a:fld>
            <a:endParaRPr lang="en-GB"/>
          </a:p>
        </p:txBody>
      </p:sp>
    </p:spTree>
    <p:extLst>
      <p:ext uri="{BB962C8B-B14F-4D97-AF65-F5344CB8AC3E}">
        <p14:creationId xmlns:p14="http://schemas.microsoft.com/office/powerpoint/2010/main" val="55750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the pupils to guess how many teaspoons of sugar is in a can of Coca Cola – the same drink Ronaldo removed from the press conference. </a:t>
            </a:r>
          </a:p>
          <a:p>
            <a:pPr marL="171450" indent="-171450">
              <a:buFont typeface="Arial" panose="020B0604020202020204" pitchFamily="34" charset="0"/>
              <a:buChar char="•"/>
            </a:pPr>
            <a:r>
              <a:rPr lang="en-GB" dirty="0"/>
              <a:t>Ask for a show of hands for answers a, b and c</a:t>
            </a:r>
          </a:p>
          <a:p>
            <a:pPr marL="171450" indent="-171450">
              <a:buFont typeface="Arial" panose="020B0604020202020204" pitchFamily="34" charset="0"/>
              <a:buChar char="•"/>
            </a:pPr>
            <a:r>
              <a:rPr lang="en-GB" dirty="0"/>
              <a:t>Reveal the correct answer. </a:t>
            </a:r>
          </a:p>
          <a:p>
            <a:pPr marL="171450" indent="-171450">
              <a:buFont typeface="Arial" panose="020B0604020202020204" pitchFamily="34" charset="0"/>
              <a:buChar char="•"/>
            </a:pPr>
            <a:r>
              <a:rPr lang="en-GB" dirty="0"/>
              <a:t>Explain that a can of Coca Cola contains roughly 8 teaspoons of sugar, or 35g which is more than a teenager should be consuming across the whole day – and its before you eat anything else that contains sugar!</a:t>
            </a:r>
          </a:p>
        </p:txBody>
      </p:sp>
      <p:sp>
        <p:nvSpPr>
          <p:cNvPr id="4" name="Slide Number Placeholder 3"/>
          <p:cNvSpPr>
            <a:spLocks noGrp="1"/>
          </p:cNvSpPr>
          <p:nvPr>
            <p:ph type="sldNum" sz="quarter" idx="5"/>
          </p:nvPr>
        </p:nvSpPr>
        <p:spPr/>
        <p:txBody>
          <a:bodyPr/>
          <a:lstStyle/>
          <a:p>
            <a:fld id="{96826B3D-4336-41CA-A8C7-B5AD4BE8C457}" type="slidenum">
              <a:rPr lang="en-GB" smtClean="0"/>
              <a:t>6</a:t>
            </a:fld>
            <a:endParaRPr lang="en-GB"/>
          </a:p>
        </p:txBody>
      </p:sp>
    </p:spTree>
    <p:extLst>
      <p:ext uri="{BB962C8B-B14F-4D97-AF65-F5344CB8AC3E}">
        <p14:creationId xmlns:p14="http://schemas.microsoft.com/office/powerpoint/2010/main" val="90380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the pupils to guess how many teaspoons of sugar is in a bottle of Friji Cookie Dough Milkshake </a:t>
            </a:r>
          </a:p>
          <a:p>
            <a:pPr marL="171450" indent="-171450">
              <a:buFont typeface="Arial" panose="020B0604020202020204" pitchFamily="34" charset="0"/>
              <a:buChar char="•"/>
            </a:pPr>
            <a:r>
              <a:rPr lang="en-GB" dirty="0"/>
              <a:t>Ask for a show of hands for answers a, b and c</a:t>
            </a:r>
          </a:p>
          <a:p>
            <a:pPr marL="171450" indent="-171450">
              <a:buFont typeface="Arial" panose="020B0604020202020204" pitchFamily="34" charset="0"/>
              <a:buChar char="•"/>
            </a:pPr>
            <a:r>
              <a:rPr lang="en-GB" dirty="0"/>
              <a:t>Reveal the correct answer. </a:t>
            </a:r>
          </a:p>
          <a:p>
            <a:pPr marL="171450" indent="-171450">
              <a:buFont typeface="Arial" panose="020B0604020202020204" pitchFamily="34" charset="0"/>
              <a:buChar char="•"/>
            </a:pPr>
            <a:r>
              <a:rPr lang="en-GB" dirty="0"/>
              <a:t>The correct answer is c, 11 teaspoons! Remember that a teenager should only have 7 teaspoons a day maximum. </a:t>
            </a:r>
          </a:p>
          <a:p>
            <a:pPr marL="171450" indent="-171450">
              <a:buFont typeface="Arial" panose="020B0604020202020204" pitchFamily="34" charset="0"/>
              <a:buChar char="•"/>
            </a:pPr>
            <a:r>
              <a:rPr lang="en-GB" dirty="0"/>
              <a:t>Explain low fat milk (the green or red top) is a great choice as it contains lots of calcium and protein. However, flavoured milkshakes such as Friji can contain lots of sugar, so stick to plain, lower fat varieties where possible!</a:t>
            </a:r>
          </a:p>
          <a:p>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7</a:t>
            </a:fld>
            <a:endParaRPr lang="en-GB"/>
          </a:p>
        </p:txBody>
      </p:sp>
    </p:spTree>
    <p:extLst>
      <p:ext uri="{BB962C8B-B14F-4D97-AF65-F5344CB8AC3E}">
        <p14:creationId xmlns:p14="http://schemas.microsoft.com/office/powerpoint/2010/main" val="192828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the pupils to guess how many teaspoons of sugar is in a bottle of Tropicana Orange Juice.</a:t>
            </a:r>
          </a:p>
          <a:p>
            <a:pPr marL="171450" indent="-171450">
              <a:buFont typeface="Arial" panose="020B0604020202020204" pitchFamily="34" charset="0"/>
              <a:buChar char="•"/>
            </a:pPr>
            <a:r>
              <a:rPr lang="en-GB" dirty="0"/>
              <a:t>Ask for a show of hands for answers a, b and c</a:t>
            </a:r>
          </a:p>
          <a:p>
            <a:pPr marL="171450" indent="-171450">
              <a:buFont typeface="Arial" panose="020B0604020202020204" pitchFamily="34" charset="0"/>
              <a:buChar char="•"/>
            </a:pPr>
            <a:r>
              <a:rPr lang="en-GB" dirty="0"/>
              <a:t>Reveal the correct answer. </a:t>
            </a:r>
          </a:p>
          <a:p>
            <a:pPr marL="171450" indent="-171450">
              <a:buFont typeface="Arial" panose="020B0604020202020204" pitchFamily="34" charset="0"/>
              <a:buChar char="•"/>
            </a:pPr>
            <a:r>
              <a:rPr lang="en-GB" dirty="0"/>
              <a:t>The correct answer is c, approximately 7 teaspoons! This is roughly the same amount a teenager should have across the whole day. </a:t>
            </a:r>
          </a:p>
          <a:p>
            <a:pPr marL="171450" indent="-171450">
              <a:buFont typeface="Arial" panose="020B0604020202020204" pitchFamily="34" charset="0"/>
              <a:buChar char="•"/>
            </a:pPr>
            <a:r>
              <a:rPr lang="en-GB" dirty="0"/>
              <a:t>Explain fruit juice can be a healthy choice when consumed in moderation. It only counts as 1 portion of your 5 A Day, no matter how much or how many different types you have. So, limit it to no more than 150ml a day (one small glass) – and keep it to mealtimes, as juice can cause tooth decay.</a:t>
            </a:r>
          </a:p>
          <a:p>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8</a:t>
            </a:fld>
            <a:endParaRPr lang="en-GB"/>
          </a:p>
        </p:txBody>
      </p:sp>
    </p:spTree>
    <p:extLst>
      <p:ext uri="{BB962C8B-B14F-4D97-AF65-F5344CB8AC3E}">
        <p14:creationId xmlns:p14="http://schemas.microsoft.com/office/powerpoint/2010/main" val="367006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the pupils to guess how many teaspoons of sugar is in a bottle of Prime Energy Drink. </a:t>
            </a:r>
          </a:p>
          <a:p>
            <a:pPr marL="171450" indent="-171450">
              <a:buFont typeface="Arial" panose="020B0604020202020204" pitchFamily="34" charset="0"/>
              <a:buChar char="•"/>
            </a:pPr>
            <a:r>
              <a:rPr lang="en-GB" dirty="0"/>
              <a:t>Ask for a show of hands for answers a, b and c</a:t>
            </a:r>
          </a:p>
          <a:p>
            <a:pPr marL="171450" indent="-171450">
              <a:buFont typeface="Arial" panose="020B0604020202020204" pitchFamily="34" charset="0"/>
              <a:buChar char="•"/>
            </a:pPr>
            <a:r>
              <a:rPr lang="en-GB" dirty="0"/>
              <a:t>Reveal the correct answer. </a:t>
            </a:r>
          </a:p>
          <a:p>
            <a:pPr marL="171450" indent="-171450">
              <a:buFont typeface="Arial" panose="020B0604020202020204" pitchFamily="34" charset="0"/>
              <a:buChar char="•"/>
            </a:pPr>
            <a:r>
              <a:rPr lang="en-GB" dirty="0"/>
              <a:t>The correct answer is a, no teaspoons! </a:t>
            </a:r>
          </a:p>
          <a:p>
            <a:pPr marL="171450" indent="-171450">
              <a:buFont typeface="Arial" panose="020B0604020202020204" pitchFamily="34" charset="0"/>
              <a:buChar char="•"/>
            </a:pPr>
            <a:r>
              <a:rPr lang="en-GB" dirty="0"/>
              <a:t>Explain Prime Energy contains no sugar…BUT it contains as much caffeine as two cups of coffee. Lots of caffeine can be unsuitable for children and young people. IN FACT, the drink itself recommends that it’s not suitable for under 18s! Don’t be fooled by the clever marketing of these drinks and the fact it contains no sugar. </a:t>
            </a:r>
          </a:p>
          <a:p>
            <a:endParaRPr lang="en-GB" dirty="0"/>
          </a:p>
        </p:txBody>
      </p:sp>
      <p:sp>
        <p:nvSpPr>
          <p:cNvPr id="4" name="Slide Number Placeholder 3"/>
          <p:cNvSpPr>
            <a:spLocks noGrp="1"/>
          </p:cNvSpPr>
          <p:nvPr>
            <p:ph type="sldNum" sz="quarter" idx="5"/>
          </p:nvPr>
        </p:nvSpPr>
        <p:spPr/>
        <p:txBody>
          <a:bodyPr/>
          <a:lstStyle/>
          <a:p>
            <a:fld id="{96826B3D-4336-41CA-A8C7-B5AD4BE8C457}" type="slidenum">
              <a:rPr lang="en-GB" smtClean="0"/>
              <a:t>9</a:t>
            </a:fld>
            <a:endParaRPr lang="en-GB"/>
          </a:p>
        </p:txBody>
      </p:sp>
    </p:spTree>
    <p:extLst>
      <p:ext uri="{BB962C8B-B14F-4D97-AF65-F5344CB8AC3E}">
        <p14:creationId xmlns:p14="http://schemas.microsoft.com/office/powerpoint/2010/main" val="137149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5800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24154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137265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12192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84754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E6A9E3-D199-4801-8A23-7CD7178A5CD2}"/>
              </a:ext>
            </a:extLst>
          </p:cNvPr>
          <p:cNvSpPr/>
          <p:nvPr/>
        </p:nvSpPr>
        <p:spPr>
          <a:xfrm>
            <a:off x="0" y="360001"/>
            <a:ext cx="12192000" cy="1260000"/>
          </a:xfrm>
          <a:prstGeom prst="rect">
            <a:avLst/>
          </a:prstGeom>
          <a:solidFill>
            <a:srgbClr val="D8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E13840-52E1-4D65-BEED-8E29CCFCE480}"/>
              </a:ext>
            </a:extLst>
          </p:cNvPr>
          <p:cNvSpPr>
            <a:spLocks noGrp="1"/>
          </p:cNvSpPr>
          <p:nvPr>
            <p:ph type="title" hasCustomPrompt="1"/>
          </p:nvPr>
        </p:nvSpPr>
        <p:spPr>
          <a:xfrm>
            <a:off x="360000" y="360001"/>
            <a:ext cx="9535114" cy="1260000"/>
          </a:xfrm>
          <a:solidFill>
            <a:srgbClr val="D82626"/>
          </a:solidFill>
        </p:spPr>
        <p:txBody>
          <a:bodyPr/>
          <a:lstStyle/>
          <a:p>
            <a:r>
              <a:rPr lang="en-US" dirty="0"/>
              <a:t>CLICK TO EDIT MASTER TITLE STYLE</a:t>
            </a:r>
            <a:endParaRPr lang="en-GB" dirty="0"/>
          </a:p>
        </p:txBody>
      </p:sp>
      <p:sp>
        <p:nvSpPr>
          <p:cNvPr id="9" name="Text Placeholder 2">
            <a:extLst>
              <a:ext uri="{FF2B5EF4-FFF2-40B4-BE49-F238E27FC236}">
                <a16:creationId xmlns:a16="http://schemas.microsoft.com/office/drawing/2014/main" id="{28EC670F-5945-4432-A9CA-36CFC055B413}"/>
              </a:ext>
            </a:extLst>
          </p:cNvPr>
          <p:cNvSpPr>
            <a:spLocks noGrp="1"/>
          </p:cNvSpPr>
          <p:nvPr>
            <p:ph idx="1"/>
          </p:nvPr>
        </p:nvSpPr>
        <p:spPr>
          <a:xfrm>
            <a:off x="359999" y="1800001"/>
            <a:ext cx="11471999" cy="4697998"/>
          </a:xfrm>
          <a:prstGeom prst="rect">
            <a:avLst/>
          </a:prstGeom>
          <a:solidFill>
            <a:schemeClr val="bg1"/>
          </a:solidFill>
        </p:spPr>
        <p:txBody>
          <a:bodyPr vert="horz" lIns="91440" tIns="45720" rIns="91440" bIns="45720" rtlCol="0">
            <a:norm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C3FD1DE4-66C0-4A06-B967-6BD4ECCA9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570" y="669342"/>
            <a:ext cx="1800000" cy="641318"/>
          </a:xfrm>
          <a:prstGeom prst="rect">
            <a:avLst/>
          </a:prstGeom>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8F236B0E-CF1C-47C1-AE68-7ADCA81E2176}"/>
              </a:ext>
            </a:extLst>
          </p:cNvPr>
          <p:cNvSpPr/>
          <p:nvPr userDrawn="1"/>
        </p:nvSpPr>
        <p:spPr>
          <a:xfrm>
            <a:off x="0" y="360001"/>
            <a:ext cx="12192000" cy="1260000"/>
          </a:xfrm>
          <a:prstGeom prst="rect">
            <a:avLst/>
          </a:prstGeom>
          <a:solidFill>
            <a:srgbClr val="D8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7B70227-5E39-43E0-ACFE-0965C7C4F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7570" y="669342"/>
            <a:ext cx="1800000" cy="64131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2552013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07E756-E108-423A-908D-799608D3B791}"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44556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7E756-E108-423A-908D-799608D3B791}"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44713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07E756-E108-423A-908D-799608D3B791}"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01002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07E756-E108-423A-908D-799608D3B791}"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84206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07E756-E108-423A-908D-799608D3B791}"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84016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7E756-E108-423A-908D-799608D3B791}"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32591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3259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7E756-E108-423A-908D-799608D3B791}"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F754F4-560A-48CA-81BF-BE17B87B7EF1}" type="slidenum">
              <a:rPr lang="en-GB" smtClean="0"/>
              <a:t>‹#›</a:t>
            </a:fld>
            <a:endParaRPr lang="en-GB"/>
          </a:p>
        </p:txBody>
      </p:sp>
    </p:spTree>
    <p:extLst>
      <p:ext uri="{BB962C8B-B14F-4D97-AF65-F5344CB8AC3E}">
        <p14:creationId xmlns:p14="http://schemas.microsoft.com/office/powerpoint/2010/main" val="25128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7E756-E108-423A-908D-799608D3B791}" type="datetimeFigureOut">
              <a:rPr lang="en-GB" smtClean="0"/>
              <a:t>14/06/2023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754F4-560A-48CA-81BF-BE17B87B7EF1}" type="slidenum">
              <a:rPr lang="en-GB" smtClean="0"/>
              <a:t>‹#›</a:t>
            </a:fld>
            <a:endParaRPr lang="en-GB"/>
          </a:p>
        </p:txBody>
      </p:sp>
    </p:spTree>
    <p:extLst>
      <p:ext uri="{BB962C8B-B14F-4D97-AF65-F5344CB8AC3E}">
        <p14:creationId xmlns:p14="http://schemas.microsoft.com/office/powerpoint/2010/main" val="391944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2ZLS1V3iMw?feature=oembed" TargetMode="Externa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hands holding plastic water bottles&#10;&#10;Description automatically generated with medium confidence">
            <a:extLst>
              <a:ext uri="{FF2B5EF4-FFF2-40B4-BE49-F238E27FC236}">
                <a16:creationId xmlns:a16="http://schemas.microsoft.com/office/drawing/2014/main" id="{96CE5EB8-600D-BA4A-C81D-A37751978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46" b="-4"/>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3" name="Picture 12" descr="A group of people holding up their thumbs up&#10;&#10;Description automatically generated with medium confidence">
            <a:extLst>
              <a:ext uri="{FF2B5EF4-FFF2-40B4-BE49-F238E27FC236}">
                <a16:creationId xmlns:a16="http://schemas.microsoft.com/office/drawing/2014/main" id="{1C72A5C9-9C86-C210-FE07-CC18706EC4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76" r="-3" b="11973"/>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3" name="Picture 2" descr="A group of people in uniform holding water bottles&#10;&#10;Description automatically generated with low confidence">
            <a:extLst>
              <a:ext uri="{FF2B5EF4-FFF2-40B4-BE49-F238E27FC236}">
                <a16:creationId xmlns:a16="http://schemas.microsoft.com/office/drawing/2014/main" id="{57E13C0B-D6C8-706A-4A5A-787113B94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5" r="-3" b="-3"/>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6" name="Picture 5" descr="A group of people standing in front of a sign&#10;&#10;Description automatically generated">
            <a:extLst>
              <a:ext uri="{FF2B5EF4-FFF2-40B4-BE49-F238E27FC236}">
                <a16:creationId xmlns:a16="http://schemas.microsoft.com/office/drawing/2014/main" id="{0479C30E-4719-166D-D26B-29DE774361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 b="-2"/>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36"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human face, smile, person, clothing&#10;&#10;Description automatically generated">
            <a:extLst>
              <a:ext uri="{FF2B5EF4-FFF2-40B4-BE49-F238E27FC236}">
                <a16:creationId xmlns:a16="http://schemas.microsoft.com/office/drawing/2014/main" id="{81C296F3-FBA3-692D-16A0-D016771270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69" b="-1"/>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10" name="TextBox 9">
            <a:extLst>
              <a:ext uri="{FF2B5EF4-FFF2-40B4-BE49-F238E27FC236}">
                <a16:creationId xmlns:a16="http://schemas.microsoft.com/office/drawing/2014/main" id="{7DD49213-12C4-FF49-8728-DAC573EABE04}"/>
              </a:ext>
            </a:extLst>
          </p:cNvPr>
          <p:cNvSpPr txBox="1"/>
          <p:nvPr/>
        </p:nvSpPr>
        <p:spPr>
          <a:xfrm>
            <a:off x="305742" y="4197908"/>
            <a:ext cx="5648707" cy="340580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200" b="1" kern="1200" dirty="0">
                <a:solidFill>
                  <a:srgbClr val="FFFFFF"/>
                </a:solidFill>
                <a:latin typeface="Century Gothic" panose="020B0502020202020204" pitchFamily="34" charset="0"/>
                <a:ea typeface="+mj-ea"/>
                <a:cs typeface="+mj-cs"/>
              </a:rPr>
              <a:t>It’s time to Give Up Loving Pop!</a:t>
            </a:r>
          </a:p>
          <a:p>
            <a:pPr>
              <a:lnSpc>
                <a:spcPct val="90000"/>
              </a:lnSpc>
              <a:spcBef>
                <a:spcPct val="0"/>
              </a:spcBef>
              <a:spcAft>
                <a:spcPts val="600"/>
              </a:spcAft>
            </a:pPr>
            <a:r>
              <a:rPr lang="en-US" sz="2800" kern="1200" dirty="0">
                <a:solidFill>
                  <a:srgbClr val="FFFFFF"/>
                </a:solidFill>
                <a:latin typeface="Century Gothic" panose="020B0502020202020204" pitchFamily="34" charset="0"/>
                <a:ea typeface="+mj-ea"/>
                <a:cs typeface="+mj-cs"/>
              </a:rPr>
              <a:t>KS3 Assembly</a:t>
            </a:r>
          </a:p>
        </p:txBody>
      </p:sp>
      <p:pic>
        <p:nvPicPr>
          <p:cNvPr id="12" name="Picture 11" descr="A red and black logo&#10;&#10;Description automatically generated with low confidence">
            <a:extLst>
              <a:ext uri="{FF2B5EF4-FFF2-40B4-BE49-F238E27FC236}">
                <a16:creationId xmlns:a16="http://schemas.microsoft.com/office/drawing/2014/main" id="{516AAB61-8F94-759E-E8D2-941191D41DD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92506" y="3014566"/>
            <a:ext cx="2340083" cy="828867"/>
          </a:xfrm>
          <a:prstGeom prst="rect">
            <a:avLst/>
          </a:prstGeom>
        </p:spPr>
      </p:pic>
      <p:sp>
        <p:nvSpPr>
          <p:cNvPr id="15" name="TextBox 14">
            <a:extLst>
              <a:ext uri="{FF2B5EF4-FFF2-40B4-BE49-F238E27FC236}">
                <a16:creationId xmlns:a16="http://schemas.microsoft.com/office/drawing/2014/main" id="{28925B0F-11EE-4AB0-3466-AEA6B4D8CBFC}"/>
              </a:ext>
            </a:extLst>
          </p:cNvPr>
          <p:cNvSpPr txBox="1"/>
          <p:nvPr/>
        </p:nvSpPr>
        <p:spPr>
          <a:xfrm>
            <a:off x="1839376" y="6442503"/>
            <a:ext cx="3820438" cy="276999"/>
          </a:xfrm>
          <a:prstGeom prst="rect">
            <a:avLst/>
          </a:prstGeom>
          <a:noFill/>
        </p:spPr>
        <p:txBody>
          <a:bodyPr wrap="square" rtlCol="0">
            <a:spAutoFit/>
          </a:bodyPr>
          <a:lstStyle/>
          <a:p>
            <a:pPr algn="ctr"/>
            <a:r>
              <a:rPr lang="en-GB" sz="1200" dirty="0">
                <a:latin typeface="Century Gothic" panose="020B0502020202020204" pitchFamily="34" charset="0"/>
              </a:rPr>
              <a:t> © Health Equalities Group 2023</a:t>
            </a:r>
          </a:p>
        </p:txBody>
      </p:sp>
      <p:pic>
        <p:nvPicPr>
          <p:cNvPr id="18" name="Picture 17" descr="A white text on a black background&#10;&#10;Description automatically generated with medium confidence">
            <a:extLst>
              <a:ext uri="{FF2B5EF4-FFF2-40B4-BE49-F238E27FC236}">
                <a16:creationId xmlns:a16="http://schemas.microsoft.com/office/drawing/2014/main" id="{05AA6FAE-A04E-0C87-284A-52EDCB3945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2080" y="3111962"/>
            <a:ext cx="1388347" cy="634078"/>
          </a:xfrm>
          <a:prstGeom prst="rect">
            <a:avLst/>
          </a:prstGeom>
        </p:spPr>
      </p:pic>
    </p:spTree>
    <p:extLst>
      <p:ext uri="{BB962C8B-B14F-4D97-AF65-F5344CB8AC3E}">
        <p14:creationId xmlns:p14="http://schemas.microsoft.com/office/powerpoint/2010/main" val="20165313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1" y="1756064"/>
            <a:ext cx="10728679" cy="334587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srgbClr val="C60000"/>
                </a:solidFill>
                <a:latin typeface="Century Gothic" panose="020B0502020202020204" pitchFamily="34" charset="0"/>
              </a:rPr>
              <a:t>Why is too much sugar a concern?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14666038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976" b="11884"/>
          <a:stretch/>
        </p:blipFill>
        <p:spPr>
          <a:xfrm>
            <a:off x="0" y="-1"/>
            <a:ext cx="12192000" cy="6858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
        <p:nvSpPr>
          <p:cNvPr id="9" name="Rounded Rectangle 8"/>
          <p:cNvSpPr/>
          <p:nvPr/>
        </p:nvSpPr>
        <p:spPr>
          <a:xfrm>
            <a:off x="1005013" y="2057400"/>
            <a:ext cx="3003107" cy="309285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60000"/>
              </a:solidFill>
            </a:endParaRPr>
          </a:p>
        </p:txBody>
      </p:sp>
      <p:sp>
        <p:nvSpPr>
          <p:cNvPr id="4" name="TextBox 3">
            <a:extLst>
              <a:ext uri="{FF2B5EF4-FFF2-40B4-BE49-F238E27FC236}">
                <a16:creationId xmlns:a16="http://schemas.microsoft.com/office/drawing/2014/main" id="{07DCA3F9-E945-6349-EC94-16900A89C4AC}"/>
              </a:ext>
            </a:extLst>
          </p:cNvPr>
          <p:cNvSpPr txBox="1"/>
          <p:nvPr/>
        </p:nvSpPr>
        <p:spPr>
          <a:xfrm>
            <a:off x="909636" y="4268302"/>
            <a:ext cx="3255647" cy="584775"/>
          </a:xfrm>
          <a:prstGeom prst="rect">
            <a:avLst/>
          </a:prstGeom>
          <a:noFill/>
        </p:spPr>
        <p:txBody>
          <a:bodyPr wrap="square" rtlCol="0">
            <a:spAutoFit/>
          </a:bodyPr>
          <a:lstStyle/>
          <a:p>
            <a:pPr algn="ctr"/>
            <a:r>
              <a:rPr lang="en-GB" sz="3200" b="1" dirty="0">
                <a:solidFill>
                  <a:srgbClr val="C60000"/>
                </a:solidFill>
                <a:latin typeface="Century Gothic" panose="020B0502020202020204" pitchFamily="34" charset="0"/>
              </a:rPr>
              <a:t>Tooth decay</a:t>
            </a:r>
          </a:p>
        </p:txBody>
      </p:sp>
      <p:sp>
        <p:nvSpPr>
          <p:cNvPr id="5" name="Rounded Rectangle 8">
            <a:extLst>
              <a:ext uri="{FF2B5EF4-FFF2-40B4-BE49-F238E27FC236}">
                <a16:creationId xmlns:a16="http://schemas.microsoft.com/office/drawing/2014/main" id="{C1718A23-BEF0-E492-5C5D-091FB429FF7F}"/>
              </a:ext>
            </a:extLst>
          </p:cNvPr>
          <p:cNvSpPr/>
          <p:nvPr/>
        </p:nvSpPr>
        <p:spPr>
          <a:xfrm>
            <a:off x="4774884" y="2057400"/>
            <a:ext cx="3003107" cy="309285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60000"/>
              </a:solidFill>
            </a:endParaRPr>
          </a:p>
        </p:txBody>
      </p:sp>
      <p:sp>
        <p:nvSpPr>
          <p:cNvPr id="10" name="TextBox 9">
            <a:extLst>
              <a:ext uri="{FF2B5EF4-FFF2-40B4-BE49-F238E27FC236}">
                <a16:creationId xmlns:a16="http://schemas.microsoft.com/office/drawing/2014/main" id="{E6A18625-6E42-5214-1EFD-428EF1A814D7}"/>
              </a:ext>
            </a:extLst>
          </p:cNvPr>
          <p:cNvSpPr txBox="1"/>
          <p:nvPr/>
        </p:nvSpPr>
        <p:spPr>
          <a:xfrm>
            <a:off x="4679507" y="4268302"/>
            <a:ext cx="3255647" cy="584775"/>
          </a:xfrm>
          <a:prstGeom prst="rect">
            <a:avLst/>
          </a:prstGeom>
          <a:noFill/>
        </p:spPr>
        <p:txBody>
          <a:bodyPr wrap="square" rtlCol="0">
            <a:spAutoFit/>
          </a:bodyPr>
          <a:lstStyle/>
          <a:p>
            <a:pPr algn="ctr"/>
            <a:r>
              <a:rPr lang="en-GB" sz="3200" b="1" dirty="0">
                <a:solidFill>
                  <a:srgbClr val="C60000"/>
                </a:solidFill>
                <a:latin typeface="Century Gothic" panose="020B0502020202020204" pitchFamily="34" charset="0"/>
              </a:rPr>
              <a:t>Weight gain</a:t>
            </a:r>
          </a:p>
        </p:txBody>
      </p:sp>
      <p:pic>
        <p:nvPicPr>
          <p:cNvPr id="14" name="Picture 13" descr="A picture containing graphics, font, design&#10;&#10;Description automatically generated">
            <a:extLst>
              <a:ext uri="{FF2B5EF4-FFF2-40B4-BE49-F238E27FC236}">
                <a16:creationId xmlns:a16="http://schemas.microsoft.com/office/drawing/2014/main" id="{207F5CFF-5BBA-765E-5008-8DE5BFDE7238}"/>
              </a:ext>
            </a:extLst>
          </p:cNvPr>
          <p:cNvPicPr>
            <a:picLocks noChangeAspect="1"/>
          </p:cNvPicPr>
          <p:nvPr/>
        </p:nvPicPr>
        <p:blipFill rotWithShape="1">
          <a:blip r:embed="rId5">
            <a:extLst>
              <a:ext uri="{28A0092B-C50C-407E-A947-70E740481C1C}">
                <a14:useLocalDpi xmlns:a14="http://schemas.microsoft.com/office/drawing/2010/main" val="0"/>
              </a:ext>
            </a:extLst>
          </a:blip>
          <a:srcRect l="58896" t="8222" r="6119" b="59555"/>
          <a:stretch/>
        </p:blipFill>
        <p:spPr>
          <a:xfrm>
            <a:off x="1626238" y="2395629"/>
            <a:ext cx="1681142" cy="1935480"/>
          </a:xfrm>
          <a:prstGeom prst="rect">
            <a:avLst/>
          </a:prstGeom>
        </p:spPr>
      </p:pic>
      <p:pic>
        <p:nvPicPr>
          <p:cNvPr id="16" name="Picture 15" descr="A picture containing graphics, font, design&#10;&#10;Description automatically generated">
            <a:extLst>
              <a:ext uri="{FF2B5EF4-FFF2-40B4-BE49-F238E27FC236}">
                <a16:creationId xmlns:a16="http://schemas.microsoft.com/office/drawing/2014/main" id="{239724BB-A2C4-6659-17A0-0E90B03063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592" t="54667" r="27464" b="9111"/>
          <a:stretch/>
        </p:blipFill>
        <p:spPr>
          <a:xfrm>
            <a:off x="5375072" y="2395629"/>
            <a:ext cx="1864516" cy="1798320"/>
          </a:xfrm>
          <a:prstGeom prst="rect">
            <a:avLst/>
          </a:prstGeom>
        </p:spPr>
      </p:pic>
      <p:sp>
        <p:nvSpPr>
          <p:cNvPr id="19" name="Rounded Rectangle 8">
            <a:extLst>
              <a:ext uri="{FF2B5EF4-FFF2-40B4-BE49-F238E27FC236}">
                <a16:creationId xmlns:a16="http://schemas.microsoft.com/office/drawing/2014/main" id="{B5903CEA-7163-810F-9FB5-11CE93223D66}"/>
              </a:ext>
            </a:extLst>
          </p:cNvPr>
          <p:cNvSpPr/>
          <p:nvPr/>
        </p:nvSpPr>
        <p:spPr>
          <a:xfrm>
            <a:off x="8579820" y="2057400"/>
            <a:ext cx="3003107" cy="3092858"/>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solidFill>
                <a:srgbClr val="C60000"/>
              </a:solidFill>
            </a:endParaRPr>
          </a:p>
        </p:txBody>
      </p:sp>
      <p:sp>
        <p:nvSpPr>
          <p:cNvPr id="20" name="TextBox 19">
            <a:extLst>
              <a:ext uri="{FF2B5EF4-FFF2-40B4-BE49-F238E27FC236}">
                <a16:creationId xmlns:a16="http://schemas.microsoft.com/office/drawing/2014/main" id="{ACB54AA7-F901-A359-62AA-945A3AE61801}"/>
              </a:ext>
            </a:extLst>
          </p:cNvPr>
          <p:cNvSpPr txBox="1"/>
          <p:nvPr/>
        </p:nvSpPr>
        <p:spPr>
          <a:xfrm>
            <a:off x="8719728" y="4268302"/>
            <a:ext cx="2839930" cy="830997"/>
          </a:xfrm>
          <a:prstGeom prst="rect">
            <a:avLst/>
          </a:prstGeom>
          <a:noFill/>
        </p:spPr>
        <p:txBody>
          <a:bodyPr wrap="square" rtlCol="0">
            <a:spAutoFit/>
          </a:bodyPr>
          <a:lstStyle/>
          <a:p>
            <a:pPr algn="ctr"/>
            <a:r>
              <a:rPr lang="en-GB" sz="2400" b="1" dirty="0">
                <a:solidFill>
                  <a:srgbClr val="C60000"/>
                </a:solidFill>
                <a:latin typeface="Century Gothic" panose="020B0502020202020204" pitchFamily="34" charset="0"/>
              </a:rPr>
              <a:t>Health problems in later life</a:t>
            </a:r>
          </a:p>
        </p:txBody>
      </p:sp>
      <p:pic>
        <p:nvPicPr>
          <p:cNvPr id="18" name="Picture 17" descr="A picture containing graphics, font, design&#10;&#10;Description automatically generated">
            <a:extLst>
              <a:ext uri="{FF2B5EF4-FFF2-40B4-BE49-F238E27FC236}">
                <a16:creationId xmlns:a16="http://schemas.microsoft.com/office/drawing/2014/main" id="{5032A170-E471-5EFB-30AA-DBED0D5A26D3}"/>
              </a:ext>
            </a:extLst>
          </p:cNvPr>
          <p:cNvPicPr>
            <a:picLocks noChangeAspect="1"/>
          </p:cNvPicPr>
          <p:nvPr/>
        </p:nvPicPr>
        <p:blipFill rotWithShape="1">
          <a:blip r:embed="rId5">
            <a:extLst>
              <a:ext uri="{28A0092B-C50C-407E-A947-70E740481C1C}">
                <a14:useLocalDpi xmlns:a14="http://schemas.microsoft.com/office/drawing/2010/main" val="0"/>
              </a:ext>
            </a:extLst>
          </a:blip>
          <a:srcRect l="7507" t="19778" r="49715" b="50000"/>
          <a:stretch/>
        </p:blipFill>
        <p:spPr>
          <a:xfrm>
            <a:off x="9092399" y="2438486"/>
            <a:ext cx="2094588" cy="1849766"/>
          </a:xfrm>
          <a:prstGeom prst="rect">
            <a:avLst/>
          </a:prstGeom>
        </p:spPr>
      </p:pic>
    </p:spTree>
    <p:extLst>
      <p:ext uri="{BB962C8B-B14F-4D97-AF65-F5344CB8AC3E}">
        <p14:creationId xmlns:p14="http://schemas.microsoft.com/office/powerpoint/2010/main" val="224407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10" grpId="0"/>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316B5-388D-443E-BFC4-0B2E6CB7BE52}"/>
              </a:ext>
            </a:extLst>
          </p:cNvPr>
          <p:cNvSpPr>
            <a:spLocks noGrp="1"/>
          </p:cNvSpPr>
          <p:nvPr>
            <p:ph type="title"/>
          </p:nvPr>
        </p:nvSpPr>
        <p:spPr/>
        <p:txBody>
          <a:bodyPr>
            <a:normAutofit/>
          </a:bodyPr>
          <a:lstStyle/>
          <a:p>
            <a:r>
              <a:rPr lang="en-GB" sz="4800" b="1" dirty="0">
                <a:solidFill>
                  <a:schemeClr val="bg1"/>
                </a:solidFill>
                <a:latin typeface="Century Gothic" panose="020B0502020202020204" pitchFamily="34" charset="0"/>
              </a:rPr>
              <a:t>Daily sugar intake by age</a:t>
            </a:r>
          </a:p>
        </p:txBody>
      </p:sp>
      <p:graphicFrame>
        <p:nvGraphicFramePr>
          <p:cNvPr id="6" name="Content Placeholder 5">
            <a:extLst>
              <a:ext uri="{FF2B5EF4-FFF2-40B4-BE49-F238E27FC236}">
                <a16:creationId xmlns:a16="http://schemas.microsoft.com/office/drawing/2014/main" id="{F3FA9689-1911-4FC6-907E-086CA71AA0B9}"/>
              </a:ext>
            </a:extLst>
          </p:cNvPr>
          <p:cNvGraphicFramePr>
            <a:graphicFrameLocks noGrp="1"/>
          </p:cNvGraphicFramePr>
          <p:nvPr>
            <p:ph idx="1"/>
            <p:extLst>
              <p:ext uri="{D42A27DB-BD31-4B8C-83A1-F6EECF244321}">
                <p14:modId xmlns:p14="http://schemas.microsoft.com/office/powerpoint/2010/main" val="472742435"/>
              </p:ext>
            </p:extLst>
          </p:nvPr>
        </p:nvGraphicFramePr>
        <p:xfrm>
          <a:off x="360363" y="1800225"/>
          <a:ext cx="11471275" cy="4697413"/>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D26172D9-9A9C-4F24-9339-B0CECE65002C}"/>
              </a:ext>
            </a:extLst>
          </p:cNvPr>
          <p:cNvSpPr/>
          <p:nvPr/>
        </p:nvSpPr>
        <p:spPr>
          <a:xfrm>
            <a:off x="3566831" y="2889000"/>
            <a:ext cx="1080000" cy="1080000"/>
          </a:xfrm>
          <a:prstGeom prst="ellipse">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55A168-04B6-4A45-9807-B7BEA39151C7}"/>
              </a:ext>
            </a:extLst>
          </p:cNvPr>
          <p:cNvSpPr/>
          <p:nvPr/>
        </p:nvSpPr>
        <p:spPr>
          <a:xfrm>
            <a:off x="5712923" y="2420606"/>
            <a:ext cx="1080000" cy="1080000"/>
          </a:xfrm>
          <a:prstGeom prst="ellipse">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36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ert interview: New sugar recommendations - UK Health Security Agency">
            <a:extLst>
              <a:ext uri="{FF2B5EF4-FFF2-40B4-BE49-F238E27FC236}">
                <a16:creationId xmlns:a16="http://schemas.microsoft.com/office/drawing/2014/main" id="{0781EF48-8A48-1960-B928-F792A8264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 sketch, soft drink, art&#10;&#10;Description automatically generated">
            <a:extLst>
              <a:ext uri="{FF2B5EF4-FFF2-40B4-BE49-F238E27FC236}">
                <a16:creationId xmlns:a16="http://schemas.microsoft.com/office/drawing/2014/main" id="{413B7F3A-CC5F-D37A-5C72-6406058C88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 t="50222" r="57500" b="5333"/>
          <a:stretch/>
        </p:blipFill>
        <p:spPr>
          <a:xfrm rot="20701366">
            <a:off x="1375074" y="4377761"/>
            <a:ext cx="901255" cy="1465454"/>
          </a:xfrm>
          <a:prstGeom prst="rect">
            <a:avLst/>
          </a:prstGeom>
        </p:spPr>
      </p:pic>
      <p:pic>
        <p:nvPicPr>
          <p:cNvPr id="9" name="Picture 8" descr="A picture containing drawing, sketch, soft drink, art&#10;&#10;Description automatically generated">
            <a:extLst>
              <a:ext uri="{FF2B5EF4-FFF2-40B4-BE49-F238E27FC236}">
                <a16:creationId xmlns:a16="http://schemas.microsoft.com/office/drawing/2014/main" id="{5A6B4ADE-EF8A-E7B0-6470-86F53CFE52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167" t="47556" r="7830" b="3111"/>
          <a:stretch/>
        </p:blipFill>
        <p:spPr>
          <a:xfrm rot="906942">
            <a:off x="2357044" y="4832347"/>
            <a:ext cx="901255" cy="1684020"/>
          </a:xfrm>
          <a:prstGeom prst="rect">
            <a:avLst/>
          </a:prstGeom>
        </p:spPr>
      </p:pic>
      <p:pic>
        <p:nvPicPr>
          <p:cNvPr id="11" name="Picture 10" descr="A picture containing soft drink, drawing, sketch, design&#10;&#10;Description automatically generated">
            <a:extLst>
              <a:ext uri="{FF2B5EF4-FFF2-40B4-BE49-F238E27FC236}">
                <a16:creationId xmlns:a16="http://schemas.microsoft.com/office/drawing/2014/main" id="{1D31F4A1-A470-CBD2-FC21-86CB760F6D6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19" t="5556" r="33559" b="50000"/>
          <a:stretch/>
        </p:blipFill>
        <p:spPr>
          <a:xfrm rot="1310305">
            <a:off x="1247793" y="3222697"/>
            <a:ext cx="709882" cy="1135810"/>
          </a:xfrm>
          <a:prstGeom prst="rect">
            <a:avLst/>
          </a:prstGeom>
        </p:spPr>
      </p:pic>
      <p:sp>
        <p:nvSpPr>
          <p:cNvPr id="12" name="Oval 11">
            <a:extLst>
              <a:ext uri="{FF2B5EF4-FFF2-40B4-BE49-F238E27FC236}">
                <a16:creationId xmlns:a16="http://schemas.microsoft.com/office/drawing/2014/main" id="{35203D85-AD1D-A80F-8F3C-D7D41513BEC5}"/>
              </a:ext>
            </a:extLst>
          </p:cNvPr>
          <p:cNvSpPr/>
          <p:nvPr/>
        </p:nvSpPr>
        <p:spPr>
          <a:xfrm>
            <a:off x="2143457" y="3943295"/>
            <a:ext cx="1514143" cy="685800"/>
          </a:xfrm>
          <a:prstGeom prst="ellipse">
            <a:avLst/>
          </a:prstGeom>
          <a:noFill/>
          <a:ln w="76200">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423375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ca-Cola worst plastic polluter">
            <a:extLst>
              <a:ext uri="{FF2B5EF4-FFF2-40B4-BE49-F238E27FC236}">
                <a16:creationId xmlns:a16="http://schemas.microsoft.com/office/drawing/2014/main" id="{2E571C26-9335-4B7F-21F6-127021F0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31660" y="1563832"/>
            <a:ext cx="10728679" cy="3730336"/>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C60000"/>
                </a:solidFill>
                <a:latin typeface="Century Gothic" panose="020B0502020202020204" pitchFamily="34" charset="0"/>
              </a:rPr>
              <a:t>Can you think of any other negative impacts of bottled sugary drinks?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4572" y="6001564"/>
            <a:ext cx="1704108" cy="603116"/>
          </a:xfrm>
          <a:prstGeom prst="rect">
            <a:avLst/>
          </a:prstGeom>
        </p:spPr>
      </p:pic>
    </p:spTree>
    <p:extLst>
      <p:ext uri="{BB962C8B-B14F-4D97-AF65-F5344CB8AC3E}">
        <p14:creationId xmlns:p14="http://schemas.microsoft.com/office/powerpoint/2010/main" val="201737941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Coca-Cola, PepsiCo, and Nestlé found to be worst plastic polluters  worldwide in global cleanups and brand audits - Greenpeace International">
            <a:extLst>
              <a:ext uri="{FF2B5EF4-FFF2-40B4-BE49-F238E27FC236}">
                <a16:creationId xmlns:a16="http://schemas.microsoft.com/office/drawing/2014/main" id="{1D4AC925-B8A3-C6E0-E30C-EF237CB31E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9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lastic bottles with blue caps&#10;&#10;Description automatically generated with low confidence">
            <a:extLst>
              <a:ext uri="{FF2B5EF4-FFF2-40B4-BE49-F238E27FC236}">
                <a16:creationId xmlns:a16="http://schemas.microsoft.com/office/drawing/2014/main" id="{28DD9B85-AD79-87FB-68AF-2B85CCFAF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452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EC8-579C-08E8-8470-EADC84A8780A}"/>
              </a:ext>
            </a:extLst>
          </p:cNvPr>
          <p:cNvSpPr>
            <a:spLocks noGrp="1"/>
          </p:cNvSpPr>
          <p:nvPr>
            <p:ph type="title"/>
          </p:nvPr>
        </p:nvSpPr>
        <p:spPr/>
        <p:txBody>
          <a:bodyPr/>
          <a:lstStyle/>
          <a:p>
            <a:r>
              <a:rPr lang="en-GB" b="1" dirty="0">
                <a:latin typeface="Century Gothic" panose="020B0502020202020204" pitchFamily="34" charset="0"/>
              </a:rPr>
              <a:t>If not pop, then what?</a:t>
            </a:r>
          </a:p>
        </p:txBody>
      </p:sp>
      <p:sp>
        <p:nvSpPr>
          <p:cNvPr id="3" name="Content Placeholder 2">
            <a:extLst>
              <a:ext uri="{FF2B5EF4-FFF2-40B4-BE49-F238E27FC236}">
                <a16:creationId xmlns:a16="http://schemas.microsoft.com/office/drawing/2014/main" id="{99E76583-1224-7F20-9D2C-6A69E75FADA9}"/>
              </a:ext>
            </a:extLst>
          </p:cNvPr>
          <p:cNvSpPr>
            <a:spLocks noGrp="1"/>
          </p:cNvSpPr>
          <p:nvPr>
            <p:ph idx="1"/>
          </p:nvPr>
        </p:nvSpPr>
        <p:spPr/>
        <p:txBody>
          <a:bodyPr>
            <a:normAutofit/>
          </a:bodyPr>
          <a:lstStyle/>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Water is the best source of hydration for us </a:t>
            </a:r>
          </a:p>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Its free, doesn’t damage our teeth and can keep our skin and bodies healthy</a:t>
            </a:r>
          </a:p>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Lower fat milk such as green or red tops is also a healthy choice</a:t>
            </a:r>
          </a:p>
        </p:txBody>
      </p:sp>
      <p:pic>
        <p:nvPicPr>
          <p:cNvPr id="4" name="Picture 3">
            <a:extLst>
              <a:ext uri="{FF2B5EF4-FFF2-40B4-BE49-F238E27FC236}">
                <a16:creationId xmlns:a16="http://schemas.microsoft.com/office/drawing/2014/main" id="{AC7C534C-CC17-5268-0B71-DE95FF083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9692" y="681037"/>
            <a:ext cx="1704108" cy="603116"/>
          </a:xfrm>
          <a:prstGeom prst="rect">
            <a:avLst/>
          </a:prstGeom>
        </p:spPr>
      </p:pic>
    </p:spTree>
    <p:extLst>
      <p:ext uri="{BB962C8B-B14F-4D97-AF65-F5344CB8AC3E}">
        <p14:creationId xmlns:p14="http://schemas.microsoft.com/office/powerpoint/2010/main" val="41192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EC8-579C-08E8-8470-EADC84A8780A}"/>
              </a:ext>
            </a:extLst>
          </p:cNvPr>
          <p:cNvSpPr>
            <a:spLocks noGrp="1"/>
          </p:cNvSpPr>
          <p:nvPr>
            <p:ph type="title"/>
          </p:nvPr>
        </p:nvSpPr>
        <p:spPr/>
        <p:txBody>
          <a:bodyPr/>
          <a:lstStyle/>
          <a:p>
            <a:r>
              <a:rPr lang="en-GB" b="1" dirty="0">
                <a:latin typeface="Century Gothic" panose="020B0502020202020204" pitchFamily="34" charset="0"/>
              </a:rPr>
              <a:t>Why it’s time to #GiveUpLovingPop</a:t>
            </a:r>
          </a:p>
        </p:txBody>
      </p:sp>
      <p:sp>
        <p:nvSpPr>
          <p:cNvPr id="3" name="Content Placeholder 2">
            <a:extLst>
              <a:ext uri="{FF2B5EF4-FFF2-40B4-BE49-F238E27FC236}">
                <a16:creationId xmlns:a16="http://schemas.microsoft.com/office/drawing/2014/main" id="{99E76583-1224-7F20-9D2C-6A69E75FADA9}"/>
              </a:ext>
            </a:extLst>
          </p:cNvPr>
          <p:cNvSpPr>
            <a:spLocks noGrp="1"/>
          </p:cNvSpPr>
          <p:nvPr>
            <p:ph idx="1"/>
          </p:nvPr>
        </p:nvSpPr>
        <p:spPr/>
        <p:txBody>
          <a:bodyPr>
            <a:normAutofit lnSpcReduction="10000"/>
          </a:bodyPr>
          <a:lstStyle/>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We eat too much sugar – cutting back on sugary drinks is an easy way to reduce our sugar intake</a:t>
            </a:r>
          </a:p>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Too many sugary drinks can impact on our health, as well as our environment</a:t>
            </a:r>
          </a:p>
          <a:p>
            <a:pPr eaLnBrk="0" fontAlgn="base" hangingPunct="0">
              <a:lnSpc>
                <a:spcPct val="120000"/>
              </a:lnSpc>
              <a:spcBef>
                <a:spcPct val="0"/>
              </a:spcBef>
              <a:spcAft>
                <a:spcPct val="0"/>
              </a:spcAft>
              <a:buFont typeface="Wingdings" panose="05000000000000000000" pitchFamily="2" charset="2"/>
              <a:buChar char="ü"/>
            </a:pPr>
            <a:r>
              <a:rPr lang="en-GB" altLang="en-US" sz="3600" dirty="0">
                <a:solidFill>
                  <a:srgbClr val="C60000"/>
                </a:solidFill>
                <a:latin typeface="Century Gothic" panose="020B0502020202020204" pitchFamily="34" charset="0"/>
                <a:cs typeface="Arial" panose="020B0604020202020204" pitchFamily="34" charset="0"/>
              </a:rPr>
              <a:t>Great way to save money – tap water is free!</a:t>
            </a:r>
          </a:p>
        </p:txBody>
      </p:sp>
      <p:pic>
        <p:nvPicPr>
          <p:cNvPr id="4" name="Picture 3">
            <a:extLst>
              <a:ext uri="{FF2B5EF4-FFF2-40B4-BE49-F238E27FC236}">
                <a16:creationId xmlns:a16="http://schemas.microsoft.com/office/drawing/2014/main" id="{4326CBD5-5888-D093-D0AA-9D097CEFF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892" y="6078980"/>
            <a:ext cx="1704108" cy="603116"/>
          </a:xfrm>
          <a:prstGeom prst="rect">
            <a:avLst/>
          </a:prstGeom>
        </p:spPr>
      </p:pic>
    </p:spTree>
    <p:extLst>
      <p:ext uri="{BB962C8B-B14F-4D97-AF65-F5344CB8AC3E}">
        <p14:creationId xmlns:p14="http://schemas.microsoft.com/office/powerpoint/2010/main" val="8991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ands holding plastic water bottles&#10;&#10;Description automatically generated with medium confidence">
            <a:extLst>
              <a:ext uri="{FF2B5EF4-FFF2-40B4-BE49-F238E27FC236}">
                <a16:creationId xmlns:a16="http://schemas.microsoft.com/office/drawing/2014/main" id="{96CE5EB8-600D-BA4A-C81D-A37751978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46" b="-4"/>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3" name="Picture 12" descr="A group of people holding up their thumbs up&#10;&#10;Description automatically generated with medium confidence">
            <a:extLst>
              <a:ext uri="{FF2B5EF4-FFF2-40B4-BE49-F238E27FC236}">
                <a16:creationId xmlns:a16="http://schemas.microsoft.com/office/drawing/2014/main" id="{1C72A5C9-9C86-C210-FE07-CC18706EC4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76" r="-3" b="11973"/>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3" name="Picture 2" descr="A group of people in uniform holding water bottles&#10;&#10;Description automatically generated with low confidence">
            <a:extLst>
              <a:ext uri="{FF2B5EF4-FFF2-40B4-BE49-F238E27FC236}">
                <a16:creationId xmlns:a16="http://schemas.microsoft.com/office/drawing/2014/main" id="{57E13C0B-D6C8-706A-4A5A-787113B947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5" r="-3" b="-3"/>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6" name="Picture 5" descr="A group of people standing in front of a sign&#10;&#10;Description automatically generated">
            <a:extLst>
              <a:ext uri="{FF2B5EF4-FFF2-40B4-BE49-F238E27FC236}">
                <a16:creationId xmlns:a16="http://schemas.microsoft.com/office/drawing/2014/main" id="{0479C30E-4719-166D-D26B-29DE774361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 b="-2"/>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pic>
        <p:nvPicPr>
          <p:cNvPr id="7" name="Picture 6" descr="A picture containing human face, smile, person, clothing&#10;&#10;Description automatically generated">
            <a:extLst>
              <a:ext uri="{FF2B5EF4-FFF2-40B4-BE49-F238E27FC236}">
                <a16:creationId xmlns:a16="http://schemas.microsoft.com/office/drawing/2014/main" id="{81C296F3-FBA3-692D-16A0-D016771270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69" b="-1"/>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10" name="TextBox 9">
            <a:extLst>
              <a:ext uri="{FF2B5EF4-FFF2-40B4-BE49-F238E27FC236}">
                <a16:creationId xmlns:a16="http://schemas.microsoft.com/office/drawing/2014/main" id="{7DD49213-12C4-FF49-8728-DAC573EABE04}"/>
              </a:ext>
            </a:extLst>
          </p:cNvPr>
          <p:cNvSpPr txBox="1"/>
          <p:nvPr/>
        </p:nvSpPr>
        <p:spPr>
          <a:xfrm>
            <a:off x="305742" y="4197908"/>
            <a:ext cx="5648707" cy="340580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200" b="1" kern="1200" dirty="0">
                <a:solidFill>
                  <a:srgbClr val="FFFFFF"/>
                </a:solidFill>
                <a:latin typeface="Century Gothic" panose="020B0502020202020204" pitchFamily="34" charset="0"/>
                <a:ea typeface="+mj-ea"/>
                <a:cs typeface="+mj-cs"/>
              </a:rPr>
              <a:t>It’s time to Give Up Loving Pop!</a:t>
            </a:r>
          </a:p>
          <a:p>
            <a:pPr>
              <a:lnSpc>
                <a:spcPct val="90000"/>
              </a:lnSpc>
              <a:spcBef>
                <a:spcPct val="0"/>
              </a:spcBef>
              <a:spcAft>
                <a:spcPts val="600"/>
              </a:spcAft>
            </a:pPr>
            <a:r>
              <a:rPr lang="en-US" sz="2800" kern="1200" dirty="0">
                <a:solidFill>
                  <a:srgbClr val="FFFFFF"/>
                </a:solidFill>
                <a:latin typeface="Century Gothic" panose="020B0502020202020204" pitchFamily="34" charset="0"/>
                <a:ea typeface="+mj-ea"/>
                <a:cs typeface="+mj-cs"/>
              </a:rPr>
              <a:t>KS3 Assembly</a:t>
            </a:r>
          </a:p>
        </p:txBody>
      </p:sp>
      <p:pic>
        <p:nvPicPr>
          <p:cNvPr id="12" name="Picture 11" descr="A red and black logo&#10;&#10;Description automatically generated with low confidence">
            <a:extLst>
              <a:ext uri="{FF2B5EF4-FFF2-40B4-BE49-F238E27FC236}">
                <a16:creationId xmlns:a16="http://schemas.microsoft.com/office/drawing/2014/main" id="{516AAB61-8F94-759E-E8D2-941191D41DD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92506" y="3014566"/>
            <a:ext cx="2340083" cy="828867"/>
          </a:xfrm>
          <a:prstGeom prst="rect">
            <a:avLst/>
          </a:prstGeom>
        </p:spPr>
      </p:pic>
      <p:sp>
        <p:nvSpPr>
          <p:cNvPr id="15" name="TextBox 14">
            <a:extLst>
              <a:ext uri="{FF2B5EF4-FFF2-40B4-BE49-F238E27FC236}">
                <a16:creationId xmlns:a16="http://schemas.microsoft.com/office/drawing/2014/main" id="{28925B0F-11EE-4AB0-3466-AEA6B4D8CBFC}"/>
              </a:ext>
            </a:extLst>
          </p:cNvPr>
          <p:cNvSpPr txBox="1"/>
          <p:nvPr/>
        </p:nvSpPr>
        <p:spPr>
          <a:xfrm>
            <a:off x="1839376" y="6442503"/>
            <a:ext cx="3820438" cy="276999"/>
          </a:xfrm>
          <a:prstGeom prst="rect">
            <a:avLst/>
          </a:prstGeom>
          <a:noFill/>
        </p:spPr>
        <p:txBody>
          <a:bodyPr wrap="square" rtlCol="0">
            <a:spAutoFit/>
          </a:bodyPr>
          <a:lstStyle/>
          <a:p>
            <a:pPr algn="ctr"/>
            <a:r>
              <a:rPr lang="en-GB" sz="1200" dirty="0">
                <a:latin typeface="Century Gothic" panose="020B0502020202020204" pitchFamily="34" charset="0"/>
              </a:rPr>
              <a:t> © Health Equalities Group 2023</a:t>
            </a:r>
          </a:p>
        </p:txBody>
      </p:sp>
      <p:pic>
        <p:nvPicPr>
          <p:cNvPr id="18" name="Picture 17" descr="A white text on a black background&#10;&#10;Description automatically generated with medium confidence">
            <a:extLst>
              <a:ext uri="{FF2B5EF4-FFF2-40B4-BE49-F238E27FC236}">
                <a16:creationId xmlns:a16="http://schemas.microsoft.com/office/drawing/2014/main" id="{05AA6FAE-A04E-0C87-284A-52EDCB3945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2080" y="3111962"/>
            <a:ext cx="1388347" cy="634078"/>
          </a:xfrm>
          <a:prstGeom prst="rect">
            <a:avLst/>
          </a:prstGeom>
        </p:spPr>
      </p:pic>
      <p:sp>
        <p:nvSpPr>
          <p:cNvPr id="2" name="Freeform 11">
            <a:extLst>
              <a:ext uri="{FF2B5EF4-FFF2-40B4-BE49-F238E27FC236}">
                <a16:creationId xmlns:a16="http://schemas.microsoft.com/office/drawing/2014/main" id="{31A5645B-4A05-0E16-D95E-92C2A4172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882E801-F186-59CF-2D52-B85C2E03AC83}"/>
              </a:ext>
            </a:extLst>
          </p:cNvPr>
          <p:cNvSpPr txBox="1"/>
          <p:nvPr/>
        </p:nvSpPr>
        <p:spPr>
          <a:xfrm>
            <a:off x="447293" y="4317555"/>
            <a:ext cx="5648707" cy="340580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200" b="1" kern="1200" dirty="0">
                <a:solidFill>
                  <a:srgbClr val="FFFFFF"/>
                </a:solidFill>
                <a:latin typeface="Century Gothic" panose="020B0502020202020204" pitchFamily="34" charset="0"/>
                <a:ea typeface="+mj-ea"/>
                <a:cs typeface="+mj-cs"/>
              </a:rPr>
              <a:t>Thank you for listening!</a:t>
            </a:r>
            <a:endParaRPr lang="en-US" sz="2800" kern="1200" dirty="0">
              <a:solidFill>
                <a:srgbClr val="FFFFFF"/>
              </a:solidFill>
              <a:latin typeface="Century Gothic" panose="020B0502020202020204" pitchFamily="34" charset="0"/>
              <a:ea typeface="+mj-ea"/>
              <a:cs typeface="+mj-cs"/>
            </a:endParaRPr>
          </a:p>
        </p:txBody>
      </p:sp>
      <p:pic>
        <p:nvPicPr>
          <p:cNvPr id="8" name="Picture 7" descr="A red and black logo&#10;&#10;Description automatically generated with low confidence">
            <a:extLst>
              <a:ext uri="{FF2B5EF4-FFF2-40B4-BE49-F238E27FC236}">
                <a16:creationId xmlns:a16="http://schemas.microsoft.com/office/drawing/2014/main" id="{0F835F37-98DF-6DFA-07A2-F6A00ED35A2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24080" y="3111962"/>
            <a:ext cx="2340083" cy="828867"/>
          </a:xfrm>
          <a:prstGeom prst="rect">
            <a:avLst/>
          </a:prstGeom>
        </p:spPr>
      </p:pic>
      <p:sp>
        <p:nvSpPr>
          <p:cNvPr id="9" name="TextBox 8">
            <a:extLst>
              <a:ext uri="{FF2B5EF4-FFF2-40B4-BE49-F238E27FC236}">
                <a16:creationId xmlns:a16="http://schemas.microsoft.com/office/drawing/2014/main" id="{FBD16BD0-7939-6B66-9E83-FC20651F4ED1}"/>
              </a:ext>
            </a:extLst>
          </p:cNvPr>
          <p:cNvSpPr txBox="1"/>
          <p:nvPr/>
        </p:nvSpPr>
        <p:spPr>
          <a:xfrm>
            <a:off x="480509" y="6410679"/>
            <a:ext cx="3820438"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 © Health Equalities Group 2023</a:t>
            </a:r>
          </a:p>
        </p:txBody>
      </p:sp>
      <p:pic>
        <p:nvPicPr>
          <p:cNvPr id="11" name="Picture 10" descr="A white text on a black background&#10;&#10;Description automatically generated with medium confidence">
            <a:extLst>
              <a:ext uri="{FF2B5EF4-FFF2-40B4-BE49-F238E27FC236}">
                <a16:creationId xmlns:a16="http://schemas.microsoft.com/office/drawing/2014/main" id="{42AE5285-A3EE-501F-7D1F-20F453FD69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258" y="3235170"/>
            <a:ext cx="1388347" cy="634078"/>
          </a:xfrm>
          <a:prstGeom prst="rect">
            <a:avLst/>
          </a:prstGeom>
        </p:spPr>
      </p:pic>
    </p:spTree>
    <p:extLst>
      <p:ext uri="{BB962C8B-B14F-4D97-AF65-F5344CB8AC3E}">
        <p14:creationId xmlns:p14="http://schemas.microsoft.com/office/powerpoint/2010/main" val="411084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0000"/>
        </a:solidFill>
        <a:effectLst/>
      </p:bgPr>
    </p:bg>
    <p:spTree>
      <p:nvGrpSpPr>
        <p:cNvPr id="1" name=""/>
        <p:cNvGrpSpPr/>
        <p:nvPr/>
      </p:nvGrpSpPr>
      <p:grpSpPr>
        <a:xfrm>
          <a:off x="0" y="0"/>
          <a:ext cx="0" cy="0"/>
          <a:chOff x="0" y="0"/>
          <a:chExt cx="0" cy="0"/>
        </a:xfrm>
      </p:grpSpPr>
      <p:pic>
        <p:nvPicPr>
          <p:cNvPr id="4" name="Online Media 3" title="'Drink water': Ronaldo removes Coca-Cola bottles in press conference">
            <a:hlinkClick r:id="" action="ppaction://media"/>
            <a:extLst>
              <a:ext uri="{FF2B5EF4-FFF2-40B4-BE49-F238E27FC236}">
                <a16:creationId xmlns:a16="http://schemas.microsoft.com/office/drawing/2014/main" id="{E573B246-6D11-5CBF-C200-9644D47725E3}"/>
              </a:ext>
            </a:extLst>
          </p:cNvPr>
          <p:cNvPicPr>
            <a:picLocks noRot="1" noChangeAspect="1"/>
          </p:cNvPicPr>
          <p:nvPr>
            <a:videoFile r:link="rId1"/>
          </p:nvPr>
        </p:nvPicPr>
        <p:blipFill>
          <a:blip r:embed="rId4"/>
          <a:stretch>
            <a:fillRect/>
          </a:stretch>
        </p:blipFill>
        <p:spPr>
          <a:xfrm>
            <a:off x="1158269" y="639182"/>
            <a:ext cx="9875461" cy="5579636"/>
          </a:xfrm>
          <a:prstGeom prst="rect">
            <a:avLst/>
          </a:prstGeom>
        </p:spPr>
      </p:pic>
      <p:pic>
        <p:nvPicPr>
          <p:cNvPr id="5" name="Picture 4" descr="A red and black logo&#10;&#10;Description automatically generated with low confidence">
            <a:extLst>
              <a:ext uri="{FF2B5EF4-FFF2-40B4-BE49-F238E27FC236}">
                <a16:creationId xmlns:a16="http://schemas.microsoft.com/office/drawing/2014/main" id="{4796FC2B-A865-EA2A-CD4A-C0FA196E299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033730" y="6325056"/>
            <a:ext cx="1016150" cy="359924"/>
          </a:xfrm>
          <a:prstGeom prst="rect">
            <a:avLst/>
          </a:prstGeom>
        </p:spPr>
      </p:pic>
    </p:spTree>
    <p:extLst>
      <p:ext uri="{BB962C8B-B14F-4D97-AF65-F5344CB8AC3E}">
        <p14:creationId xmlns:p14="http://schemas.microsoft.com/office/powerpoint/2010/main" val="41333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EC8-579C-08E8-8470-EADC84A8780A}"/>
              </a:ext>
            </a:extLst>
          </p:cNvPr>
          <p:cNvSpPr>
            <a:spLocks noGrp="1"/>
          </p:cNvSpPr>
          <p:nvPr>
            <p:ph type="title"/>
          </p:nvPr>
        </p:nvSpPr>
        <p:spPr/>
        <p:txBody>
          <a:bodyPr>
            <a:normAutofit/>
          </a:bodyPr>
          <a:lstStyle/>
          <a:p>
            <a:r>
              <a:rPr lang="en-GB" sz="5400" b="1" dirty="0">
                <a:latin typeface="Century Gothic" panose="020B0502020202020204" pitchFamily="34" charset="0"/>
              </a:rPr>
              <a:t>Hands up if you…</a:t>
            </a:r>
          </a:p>
        </p:txBody>
      </p:sp>
      <p:sp>
        <p:nvSpPr>
          <p:cNvPr id="3" name="Content Placeholder 2">
            <a:extLst>
              <a:ext uri="{FF2B5EF4-FFF2-40B4-BE49-F238E27FC236}">
                <a16:creationId xmlns:a16="http://schemas.microsoft.com/office/drawing/2014/main" id="{99E76583-1224-7F20-9D2C-6A69E75FADA9}"/>
              </a:ext>
            </a:extLst>
          </p:cNvPr>
          <p:cNvSpPr>
            <a:spLocks noGrp="1"/>
          </p:cNvSpPr>
          <p:nvPr>
            <p:ph idx="1"/>
          </p:nvPr>
        </p:nvSpPr>
        <p:spPr>
          <a:xfrm>
            <a:off x="838200" y="2006600"/>
            <a:ext cx="10515600" cy="4351338"/>
          </a:xfrm>
        </p:spPr>
        <p:txBody>
          <a:bodyPr>
            <a:normAutofit/>
          </a:bodyPr>
          <a:lstStyle/>
          <a:p>
            <a:pPr eaLnBrk="0" fontAlgn="base" hangingPunct="0">
              <a:lnSpc>
                <a:spcPct val="120000"/>
              </a:lnSpc>
              <a:spcBef>
                <a:spcPct val="0"/>
              </a:spcBef>
              <a:spcAft>
                <a:spcPct val="0"/>
              </a:spcAft>
              <a:buSzPct val="130000"/>
              <a:buBlip>
                <a:blip r:embed="rId3">
                  <a:extLst>
                    <a:ext uri="{96DAC541-7B7A-43D3-8B79-37D633B846F1}">
                      <asvg:svgBlip xmlns:asvg="http://schemas.microsoft.com/office/drawing/2016/SVG/main" r:embed="rId4"/>
                    </a:ext>
                  </a:extLst>
                </a:blip>
              </a:buBlip>
            </a:pPr>
            <a:r>
              <a:rPr lang="en-GB" altLang="en-US" sz="4400" dirty="0">
                <a:solidFill>
                  <a:srgbClr val="C60000"/>
                </a:solidFill>
                <a:latin typeface="Century Gothic" panose="020B0502020202020204" pitchFamily="34" charset="0"/>
                <a:cs typeface="Arial" panose="020B0604020202020204" pitchFamily="34" charset="0"/>
              </a:rPr>
              <a:t>Drink sugary drinks every day?</a:t>
            </a:r>
          </a:p>
          <a:p>
            <a:pPr eaLnBrk="0" fontAlgn="base" hangingPunct="0">
              <a:lnSpc>
                <a:spcPct val="120000"/>
              </a:lnSpc>
              <a:spcBef>
                <a:spcPct val="0"/>
              </a:spcBef>
              <a:spcAft>
                <a:spcPct val="0"/>
              </a:spcAft>
              <a:buSzPct val="130000"/>
              <a:buBlip>
                <a:blip r:embed="rId3">
                  <a:extLst>
                    <a:ext uri="{96DAC541-7B7A-43D3-8B79-37D633B846F1}">
                      <asvg:svgBlip xmlns:asvg="http://schemas.microsoft.com/office/drawing/2016/SVG/main" r:embed="rId4"/>
                    </a:ext>
                  </a:extLst>
                </a:blip>
              </a:buBlip>
            </a:pPr>
            <a:r>
              <a:rPr lang="en-GB" altLang="en-US" sz="4400" dirty="0">
                <a:solidFill>
                  <a:srgbClr val="C60000"/>
                </a:solidFill>
                <a:latin typeface="Century Gothic" panose="020B0502020202020204" pitchFamily="34" charset="0"/>
                <a:cs typeface="Arial" panose="020B0604020202020204" pitchFamily="34" charset="0"/>
              </a:rPr>
              <a:t>Prefer sugary drinks to water?</a:t>
            </a:r>
          </a:p>
          <a:p>
            <a:pPr eaLnBrk="0" fontAlgn="base" hangingPunct="0">
              <a:lnSpc>
                <a:spcPct val="120000"/>
              </a:lnSpc>
              <a:spcBef>
                <a:spcPct val="0"/>
              </a:spcBef>
              <a:spcAft>
                <a:spcPct val="0"/>
              </a:spcAft>
              <a:buSzPct val="130000"/>
              <a:buBlip>
                <a:blip r:embed="rId3">
                  <a:extLst>
                    <a:ext uri="{96DAC541-7B7A-43D3-8B79-37D633B846F1}">
                      <asvg:svgBlip xmlns:asvg="http://schemas.microsoft.com/office/drawing/2016/SVG/main" r:embed="rId4"/>
                    </a:ext>
                  </a:extLst>
                </a:blip>
              </a:buBlip>
            </a:pPr>
            <a:r>
              <a:rPr lang="en-GB" altLang="en-US" sz="4400" dirty="0">
                <a:solidFill>
                  <a:srgbClr val="C60000"/>
                </a:solidFill>
                <a:latin typeface="Century Gothic" panose="020B0502020202020204" pitchFamily="34" charset="0"/>
                <a:cs typeface="Arial" panose="020B0604020202020204" pitchFamily="34" charset="0"/>
              </a:rPr>
              <a:t>Was Ronaldo right to remove the Coca Cola bottles?</a:t>
            </a:r>
          </a:p>
        </p:txBody>
      </p:sp>
      <p:pic>
        <p:nvPicPr>
          <p:cNvPr id="4" name="Picture 3">
            <a:extLst>
              <a:ext uri="{FF2B5EF4-FFF2-40B4-BE49-F238E27FC236}">
                <a16:creationId xmlns:a16="http://schemas.microsoft.com/office/drawing/2014/main" id="{AC7C534C-CC17-5268-0B71-DE95FF083B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9692" y="681037"/>
            <a:ext cx="1704108" cy="603116"/>
          </a:xfrm>
          <a:prstGeom prst="rect">
            <a:avLst/>
          </a:prstGeom>
        </p:spPr>
      </p:pic>
    </p:spTree>
    <p:extLst>
      <p:ext uri="{BB962C8B-B14F-4D97-AF65-F5344CB8AC3E}">
        <p14:creationId xmlns:p14="http://schemas.microsoft.com/office/powerpoint/2010/main" val="6145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0B2C48-910B-B183-7240-F63AE1F7DA01}"/>
              </a:ext>
            </a:extLst>
          </p:cNvPr>
          <p:cNvSpPr/>
          <p:nvPr/>
        </p:nvSpPr>
        <p:spPr>
          <a:xfrm>
            <a:off x="0" y="0"/>
            <a:ext cx="8610600" cy="6858000"/>
          </a:xfrm>
          <a:prstGeom prst="rect">
            <a:avLst/>
          </a:prstGeom>
          <a:solidFill>
            <a:srgbClr val="C60000"/>
          </a:solidFill>
          <a:ln>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60000" y="766732"/>
            <a:ext cx="6345600" cy="5447645"/>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What is the maximum amount of sugar teenagers should consume daily?</a:t>
            </a:r>
          </a:p>
          <a:p>
            <a:endParaRPr lang="en-GB" sz="3200" b="1"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3 teaspoons (11g)</a:t>
            </a:r>
          </a:p>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7 teaspoons (30g)</a:t>
            </a:r>
          </a:p>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10 teaspoons (40g)</a:t>
            </a:r>
            <a:endParaRPr lang="en-GB" sz="3200" dirty="0">
              <a:solidFill>
                <a:schemeClr val="bg1"/>
              </a:solidFill>
              <a:latin typeface="Century Gothic" panose="020B0502020202020204" pitchFamily="34" charset="0"/>
            </a:endParaRPr>
          </a:p>
          <a:p>
            <a:endParaRPr lang="en-GB" sz="3200"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546" y="3901440"/>
            <a:ext cx="800894" cy="9166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pic>
        <p:nvPicPr>
          <p:cNvPr id="21" name="Picture 20" descr="A spoon full of sugar and sugar cubes&#10;&#10;Description automatically generated with medium confidence">
            <a:extLst>
              <a:ext uri="{FF2B5EF4-FFF2-40B4-BE49-F238E27FC236}">
                <a16:creationId xmlns:a16="http://schemas.microsoft.com/office/drawing/2014/main" id="{0C11FE32-BDF7-C832-3352-F511D6B13575}"/>
              </a:ext>
            </a:extLst>
          </p:cNvPr>
          <p:cNvPicPr>
            <a:picLocks noChangeAspect="1"/>
          </p:cNvPicPr>
          <p:nvPr/>
        </p:nvPicPr>
        <p:blipFill rotWithShape="1">
          <a:blip r:embed="rId5">
            <a:extLst>
              <a:ext uri="{28A0092B-C50C-407E-A947-70E740481C1C}">
                <a14:useLocalDpi xmlns:a14="http://schemas.microsoft.com/office/drawing/2010/main" val="0"/>
              </a:ext>
            </a:extLst>
          </a:blip>
          <a:srcRect t="35413" r="47162"/>
          <a:stretch/>
        </p:blipFill>
        <p:spPr>
          <a:xfrm>
            <a:off x="8867026" y="766732"/>
            <a:ext cx="2898911" cy="4429396"/>
          </a:xfrm>
          <a:prstGeom prst="rect">
            <a:avLst/>
          </a:prstGeom>
        </p:spPr>
      </p:pic>
      <p:pic>
        <p:nvPicPr>
          <p:cNvPr id="40" name="Picture 39" descr="A question mark and a spoon&#10;&#10;Description automatically generated with low confidence">
            <a:extLst>
              <a:ext uri="{FF2B5EF4-FFF2-40B4-BE49-F238E27FC236}">
                <a16:creationId xmlns:a16="http://schemas.microsoft.com/office/drawing/2014/main" id="{7FA95B87-9980-D52A-154F-09B028A9E5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539" t="43916" r="50573" b="11316"/>
          <a:stretch/>
        </p:blipFill>
        <p:spPr>
          <a:xfrm>
            <a:off x="6851766" y="766732"/>
            <a:ext cx="1224960" cy="1762674"/>
          </a:xfrm>
          <a:prstGeom prst="rect">
            <a:avLst/>
          </a:prstGeom>
        </p:spPr>
      </p:pic>
    </p:spTree>
    <p:extLst>
      <p:ext uri="{BB962C8B-B14F-4D97-AF65-F5344CB8AC3E}">
        <p14:creationId xmlns:p14="http://schemas.microsoft.com/office/powerpoint/2010/main" val="3432004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
                                            <p:txEl>
                                              <p:pRg st="3" end="3"/>
                                            </p:txEl>
                                          </p:spTgt>
                                        </p:tgtEl>
                                      </p:cBhvr>
                                    </p:animEffect>
                                    <p:set>
                                      <p:cBhvr>
                                        <p:cTn id="35" dur="1" fill="hold">
                                          <p:stCondLst>
                                            <p:cond delay="499"/>
                                          </p:stCondLst>
                                        </p:cTn>
                                        <p:tgtEl>
                                          <p:spTgt spid="4">
                                            <p:txEl>
                                              <p:pRg st="3" end="3"/>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xEl>
                                              <p:pRg st="4" end="4"/>
                                            </p:txEl>
                                          </p:spTgt>
                                        </p:tgtEl>
                                      </p:cBhvr>
                                    </p:animEffect>
                                    <p:set>
                                      <p:cBhvr>
                                        <p:cTn id="38" dur="1" fill="hold">
                                          <p:stCondLst>
                                            <p:cond delay="499"/>
                                          </p:stCondLst>
                                        </p:cTn>
                                        <p:tgtEl>
                                          <p:spTgt spid="4">
                                            <p:txEl>
                                              <p:pRg st="4" end="4"/>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xEl>
                                              <p:pRg st="5" end="5"/>
                                            </p:txEl>
                                          </p:spTgt>
                                        </p:tgtEl>
                                      </p:cBhvr>
                                    </p:animEffect>
                                    <p:set>
                                      <p:cBhvr>
                                        <p:cTn id="41" dur="1" fill="hold">
                                          <p:stCondLst>
                                            <p:cond delay="499"/>
                                          </p:stCondLst>
                                        </p:cTn>
                                        <p:tgtEl>
                                          <p:spTgt spid="4">
                                            <p:txEl>
                                              <p:pRg st="5" end="5"/>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46" b="11144"/>
          <a:stretch/>
        </p:blipFill>
        <p:spPr>
          <a:xfrm>
            <a:off x="0" y="0"/>
            <a:ext cx="12192000" cy="6858000"/>
          </a:xfrm>
          <a:prstGeom prst="rect">
            <a:avLst/>
          </a:prstGeom>
        </p:spPr>
      </p:pic>
      <p:sp>
        <p:nvSpPr>
          <p:cNvPr id="4" name="Rounded Rectangle 3"/>
          <p:cNvSpPr/>
          <p:nvPr/>
        </p:nvSpPr>
        <p:spPr>
          <a:xfrm>
            <a:off x="731661" y="1756064"/>
            <a:ext cx="10728679" cy="334587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C60000"/>
                </a:solidFill>
                <a:latin typeface="Century Gothic" panose="020B0502020202020204" pitchFamily="34" charset="0"/>
              </a:rPr>
              <a:t>Guess how many teaspoons are in these popular drinks…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7892" y="5894884"/>
            <a:ext cx="1704108" cy="603116"/>
          </a:xfrm>
          <a:prstGeom prst="rect">
            <a:avLst/>
          </a:prstGeom>
        </p:spPr>
      </p:pic>
    </p:spTree>
    <p:extLst>
      <p:ext uri="{BB962C8B-B14F-4D97-AF65-F5344CB8AC3E}">
        <p14:creationId xmlns:p14="http://schemas.microsoft.com/office/powerpoint/2010/main" val="36771477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7356E-C477-4741-E068-775D4D71D45C}"/>
              </a:ext>
            </a:extLst>
          </p:cNvPr>
          <p:cNvSpPr/>
          <p:nvPr/>
        </p:nvSpPr>
        <p:spPr>
          <a:xfrm>
            <a:off x="0" y="0"/>
            <a:ext cx="8976360" cy="6858000"/>
          </a:xfrm>
          <a:prstGeom prst="rect">
            <a:avLst/>
          </a:prstGeom>
          <a:solidFill>
            <a:srgbClr val="C60000"/>
          </a:solidFill>
          <a:ln>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CF7EC5-2ECC-9909-86FC-C7E59FA63893}"/>
              </a:ext>
            </a:extLst>
          </p:cNvPr>
          <p:cNvSpPr txBox="1"/>
          <p:nvPr/>
        </p:nvSpPr>
        <p:spPr>
          <a:xfrm>
            <a:off x="717356" y="614576"/>
            <a:ext cx="7320960"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Full sugar Coca Cola (330ml can)</a:t>
            </a:r>
          </a:p>
        </p:txBody>
      </p:sp>
      <p:pic>
        <p:nvPicPr>
          <p:cNvPr id="7" name="Picture 6">
            <a:extLst>
              <a:ext uri="{FF2B5EF4-FFF2-40B4-BE49-F238E27FC236}">
                <a16:creationId xmlns:a16="http://schemas.microsoft.com/office/drawing/2014/main" id="{C4F9D09F-0329-EB05-D12B-11DE49DA4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8125" y="6101476"/>
            <a:ext cx="1704108" cy="603116"/>
          </a:xfrm>
          <a:prstGeom prst="rect">
            <a:avLst/>
          </a:prstGeom>
        </p:spPr>
      </p:pic>
      <p:pic>
        <p:nvPicPr>
          <p:cNvPr id="8" name="Picture 7" descr="A question mark and a spoon&#10;&#10;Description automatically generated with low confidence">
            <a:extLst>
              <a:ext uri="{FF2B5EF4-FFF2-40B4-BE49-F238E27FC236}">
                <a16:creationId xmlns:a16="http://schemas.microsoft.com/office/drawing/2014/main" id="{741265E4-1765-02E8-65FA-41CB919FE7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39" t="43916" r="50573" b="11316"/>
          <a:stretch/>
        </p:blipFill>
        <p:spPr>
          <a:xfrm>
            <a:off x="7500148" y="912374"/>
            <a:ext cx="1076335" cy="1548808"/>
          </a:xfrm>
          <a:prstGeom prst="rect">
            <a:avLst/>
          </a:prstGeom>
        </p:spPr>
      </p:pic>
      <p:pic>
        <p:nvPicPr>
          <p:cNvPr id="5122" name="Picture 2" descr="imageOfProduct id = 577604011">
            <a:extLst>
              <a:ext uri="{FF2B5EF4-FFF2-40B4-BE49-F238E27FC236}">
                <a16:creationId xmlns:a16="http://schemas.microsoft.com/office/drawing/2014/main" id="{3DD4FF0B-86FD-3C89-DF64-B12ED755D1D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77" r="21639"/>
          <a:stretch/>
        </p:blipFill>
        <p:spPr bwMode="auto">
          <a:xfrm>
            <a:off x="9487460" y="927356"/>
            <a:ext cx="2405873" cy="4251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white leaf on a black background&#10;&#10;Description automatically generated with low confidence">
            <a:extLst>
              <a:ext uri="{FF2B5EF4-FFF2-40B4-BE49-F238E27FC236}">
                <a16:creationId xmlns:a16="http://schemas.microsoft.com/office/drawing/2014/main" id="{3BA23449-BB9C-DA32-2833-AC4AD57005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087" t="826" r="30957" b="80286"/>
          <a:stretch/>
        </p:blipFill>
        <p:spPr>
          <a:xfrm flipH="1">
            <a:off x="5586885" y="1386828"/>
            <a:ext cx="1804654" cy="899160"/>
          </a:xfrm>
          <a:prstGeom prst="rect">
            <a:avLst/>
          </a:prstGeom>
        </p:spPr>
      </p:pic>
      <p:sp>
        <p:nvSpPr>
          <p:cNvPr id="51" name="TextBox 50">
            <a:extLst>
              <a:ext uri="{FF2B5EF4-FFF2-40B4-BE49-F238E27FC236}">
                <a16:creationId xmlns:a16="http://schemas.microsoft.com/office/drawing/2014/main" id="{696302C6-F53C-EE21-9A00-0405464BEF3E}"/>
              </a:ext>
            </a:extLst>
          </p:cNvPr>
          <p:cNvSpPr txBox="1"/>
          <p:nvPr/>
        </p:nvSpPr>
        <p:spPr>
          <a:xfrm>
            <a:off x="715540" y="2758980"/>
            <a:ext cx="11049000" cy="2478243"/>
          </a:xfrm>
          <a:prstGeom prst="rect">
            <a:avLst/>
          </a:prstGeom>
          <a:noFill/>
        </p:spPr>
        <p:txBody>
          <a:bodyPr wrap="square">
            <a:spAutoFit/>
          </a:bodyPr>
          <a:lstStyle/>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8 teaspoons (35g)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12 teaspoons (48g)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14 teaspoons (55g)</a:t>
            </a:r>
          </a:p>
        </p:txBody>
      </p:sp>
      <p:pic>
        <p:nvPicPr>
          <p:cNvPr id="2" name="Picture 1">
            <a:extLst>
              <a:ext uri="{FF2B5EF4-FFF2-40B4-BE49-F238E27FC236}">
                <a16:creationId xmlns:a16="http://schemas.microsoft.com/office/drawing/2014/main" id="{7DBFC77D-6F1F-639B-5FB7-268DD31B4C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553" y="2634088"/>
            <a:ext cx="800894" cy="916617"/>
          </a:xfrm>
          <a:prstGeom prst="rect">
            <a:avLst/>
          </a:prstGeom>
        </p:spPr>
      </p:pic>
      <p:grpSp>
        <p:nvGrpSpPr>
          <p:cNvPr id="3" name="Group 2">
            <a:extLst>
              <a:ext uri="{FF2B5EF4-FFF2-40B4-BE49-F238E27FC236}">
                <a16:creationId xmlns:a16="http://schemas.microsoft.com/office/drawing/2014/main" id="{CEDF3A35-08A5-6421-B491-B8D7EAB70B39}"/>
              </a:ext>
            </a:extLst>
          </p:cNvPr>
          <p:cNvGrpSpPr/>
          <p:nvPr/>
        </p:nvGrpSpPr>
        <p:grpSpPr>
          <a:xfrm>
            <a:off x="261865" y="614576"/>
            <a:ext cx="11631468" cy="5097879"/>
            <a:chOff x="-12693233" y="4682174"/>
            <a:chExt cx="11631468" cy="5097879"/>
          </a:xfrm>
        </p:grpSpPr>
        <p:sp>
          <p:nvSpPr>
            <p:cNvPr id="10" name="Speech Bubble: Rectangle 9">
              <a:extLst>
                <a:ext uri="{FF2B5EF4-FFF2-40B4-BE49-F238E27FC236}">
                  <a16:creationId xmlns:a16="http://schemas.microsoft.com/office/drawing/2014/main" id="{6033DEEA-F64F-D13F-9D64-1176EF04A76E}"/>
                </a:ext>
              </a:extLst>
            </p:cNvPr>
            <p:cNvSpPr/>
            <p:nvPr/>
          </p:nvSpPr>
          <p:spPr>
            <a:xfrm>
              <a:off x="-12693233" y="4682174"/>
              <a:ext cx="11631468" cy="5097879"/>
            </a:xfrm>
            <a:prstGeom prst="wedgeRectCallout">
              <a:avLst>
                <a:gd name="adj1" fmla="val 36424"/>
                <a:gd name="adj2" fmla="val 55325"/>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a:extLst>
                <a:ext uri="{FF2B5EF4-FFF2-40B4-BE49-F238E27FC236}">
                  <a16:creationId xmlns:a16="http://schemas.microsoft.com/office/drawing/2014/main" id="{5FEEE9FC-0D64-5378-CCB1-D7A5E336CB68}"/>
                </a:ext>
              </a:extLst>
            </p:cNvPr>
            <p:cNvGrpSpPr/>
            <p:nvPr/>
          </p:nvGrpSpPr>
          <p:grpSpPr>
            <a:xfrm>
              <a:off x="-6089371" y="5255729"/>
              <a:ext cx="3522104" cy="3950767"/>
              <a:chOff x="-5015961" y="1817267"/>
              <a:chExt cx="3522104" cy="3950767"/>
            </a:xfrm>
          </p:grpSpPr>
          <p:pic>
            <p:nvPicPr>
              <p:cNvPr id="23" name="Graphic 22" descr="Man with solid fill">
                <a:extLst>
                  <a:ext uri="{FF2B5EF4-FFF2-40B4-BE49-F238E27FC236}">
                    <a16:creationId xmlns:a16="http://schemas.microsoft.com/office/drawing/2014/main" id="{4E7F4E0D-F4A4-0E5E-96D1-67C2914D1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15961" y="1817267"/>
                <a:ext cx="2806564" cy="2806564"/>
              </a:xfrm>
              <a:prstGeom prst="rect">
                <a:avLst/>
              </a:prstGeom>
            </p:spPr>
          </p:pic>
          <p:sp>
            <p:nvSpPr>
              <p:cNvPr id="31" name="TextBox 30">
                <a:extLst>
                  <a:ext uri="{FF2B5EF4-FFF2-40B4-BE49-F238E27FC236}">
                    <a16:creationId xmlns:a16="http://schemas.microsoft.com/office/drawing/2014/main" id="{BBF709F7-3A32-96C1-5783-70A80356D93F}"/>
                  </a:ext>
                </a:extLst>
              </p:cNvPr>
              <p:cNvSpPr txBox="1"/>
              <p:nvPr/>
            </p:nvSpPr>
            <p:spPr>
              <a:xfrm>
                <a:off x="-4749504" y="4937037"/>
                <a:ext cx="3255647" cy="830997"/>
              </a:xfrm>
              <a:prstGeom prst="rect">
                <a:avLst/>
              </a:prstGeom>
              <a:noFill/>
            </p:spPr>
            <p:txBody>
              <a:bodyPr wrap="square" rtlCol="0">
                <a:spAutoFit/>
              </a:bodyPr>
              <a:lstStyle/>
              <a:p>
                <a:pPr algn="ctr"/>
                <a:r>
                  <a:rPr lang="en-GB" sz="2400" b="1" dirty="0">
                    <a:solidFill>
                      <a:srgbClr val="C60000"/>
                    </a:solidFill>
                    <a:latin typeface="Century Gothic" panose="020B0502020202020204" pitchFamily="34" charset="0"/>
                  </a:rPr>
                  <a:t>11+ year olds</a:t>
                </a:r>
              </a:p>
              <a:p>
                <a:pPr algn="ctr"/>
                <a:r>
                  <a:rPr lang="en-GB" sz="2400" b="1" dirty="0">
                    <a:solidFill>
                      <a:srgbClr val="C60000"/>
                    </a:solidFill>
                    <a:latin typeface="Century Gothic" panose="020B0502020202020204" pitchFamily="34" charset="0"/>
                  </a:rPr>
                  <a:t>7 teaspoons (30g)</a:t>
                </a:r>
              </a:p>
            </p:txBody>
          </p:sp>
          <p:pic>
            <p:nvPicPr>
              <p:cNvPr id="42" name="Picture 41" descr="A picture containing darkness, black&#10;&#10;Description automatically generated">
                <a:extLst>
                  <a:ext uri="{FF2B5EF4-FFF2-40B4-BE49-F238E27FC236}">
                    <a16:creationId xmlns:a16="http://schemas.microsoft.com/office/drawing/2014/main" id="{1CC5E112-875F-2445-5EB7-DEBC823641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72182" y="2038237"/>
                <a:ext cx="1157698" cy="586127"/>
              </a:xfrm>
              <a:prstGeom prst="rect">
                <a:avLst/>
              </a:prstGeom>
            </p:spPr>
          </p:pic>
          <p:pic>
            <p:nvPicPr>
              <p:cNvPr id="43" name="Picture 42" descr="A picture containing darkness, black&#10;&#10;Description automatically generated">
                <a:extLst>
                  <a:ext uri="{FF2B5EF4-FFF2-40B4-BE49-F238E27FC236}">
                    <a16:creationId xmlns:a16="http://schemas.microsoft.com/office/drawing/2014/main" id="{6282C146-A38F-3632-1279-5E6E086F770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87874" y="2371958"/>
                <a:ext cx="1157698" cy="586127"/>
              </a:xfrm>
              <a:prstGeom prst="rect">
                <a:avLst/>
              </a:prstGeom>
            </p:spPr>
          </p:pic>
          <p:pic>
            <p:nvPicPr>
              <p:cNvPr id="44" name="Picture 43" descr="A picture containing darkness, black&#10;&#10;Description automatically generated">
                <a:extLst>
                  <a:ext uri="{FF2B5EF4-FFF2-40B4-BE49-F238E27FC236}">
                    <a16:creationId xmlns:a16="http://schemas.microsoft.com/office/drawing/2014/main" id="{246539D9-9E03-38D9-AC3B-2DFB6AC9E23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87874" y="2733141"/>
                <a:ext cx="1157698" cy="586127"/>
              </a:xfrm>
              <a:prstGeom prst="rect">
                <a:avLst/>
              </a:prstGeom>
            </p:spPr>
          </p:pic>
          <p:pic>
            <p:nvPicPr>
              <p:cNvPr id="45" name="Picture 44" descr="A picture containing darkness, black&#10;&#10;Description automatically generated">
                <a:extLst>
                  <a:ext uri="{FF2B5EF4-FFF2-40B4-BE49-F238E27FC236}">
                    <a16:creationId xmlns:a16="http://schemas.microsoft.com/office/drawing/2014/main" id="{AD5062CE-5E4E-6913-02BF-5A5664349C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72182" y="3082068"/>
                <a:ext cx="1157698" cy="586127"/>
              </a:xfrm>
              <a:prstGeom prst="rect">
                <a:avLst/>
              </a:prstGeom>
            </p:spPr>
          </p:pic>
          <p:pic>
            <p:nvPicPr>
              <p:cNvPr id="46" name="Picture 45" descr="A picture containing darkness, black&#10;&#10;Description automatically generated">
                <a:extLst>
                  <a:ext uri="{FF2B5EF4-FFF2-40B4-BE49-F238E27FC236}">
                    <a16:creationId xmlns:a16="http://schemas.microsoft.com/office/drawing/2014/main" id="{D557195D-9D28-AA4C-1B68-16F5FAFB88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72182" y="3443251"/>
                <a:ext cx="1157698" cy="586127"/>
              </a:xfrm>
              <a:prstGeom prst="rect">
                <a:avLst/>
              </a:prstGeom>
            </p:spPr>
          </p:pic>
          <p:pic>
            <p:nvPicPr>
              <p:cNvPr id="47" name="Picture 46" descr="A picture containing darkness, black&#10;&#10;Description automatically generated">
                <a:extLst>
                  <a:ext uri="{FF2B5EF4-FFF2-40B4-BE49-F238E27FC236}">
                    <a16:creationId xmlns:a16="http://schemas.microsoft.com/office/drawing/2014/main" id="{C72D45C5-35A7-F83C-ECAB-81E6C5BAB6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72182" y="3796846"/>
                <a:ext cx="1157698" cy="586127"/>
              </a:xfrm>
              <a:prstGeom prst="rect">
                <a:avLst/>
              </a:prstGeom>
            </p:spPr>
          </p:pic>
          <p:pic>
            <p:nvPicPr>
              <p:cNvPr id="48" name="Picture 47" descr="A picture containing darkness, black&#10;&#10;Description automatically generated">
                <a:extLst>
                  <a:ext uri="{FF2B5EF4-FFF2-40B4-BE49-F238E27FC236}">
                    <a16:creationId xmlns:a16="http://schemas.microsoft.com/office/drawing/2014/main" id="{7B186ADC-521F-DEE7-9347-163FCB9B75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2872182" y="4158029"/>
                <a:ext cx="1157698" cy="586127"/>
              </a:xfrm>
              <a:prstGeom prst="rect">
                <a:avLst/>
              </a:prstGeom>
            </p:spPr>
          </p:pic>
        </p:grpSp>
        <p:grpSp>
          <p:nvGrpSpPr>
            <p:cNvPr id="52" name="Group 51">
              <a:extLst>
                <a:ext uri="{FF2B5EF4-FFF2-40B4-BE49-F238E27FC236}">
                  <a16:creationId xmlns:a16="http://schemas.microsoft.com/office/drawing/2014/main" id="{E528B184-EB9F-D4B6-BC88-F4FD655F086E}"/>
                </a:ext>
              </a:extLst>
            </p:cNvPr>
            <p:cNvGrpSpPr/>
            <p:nvPr/>
          </p:nvGrpSpPr>
          <p:grpSpPr>
            <a:xfrm>
              <a:off x="-12076815" y="5179316"/>
              <a:ext cx="4340868" cy="3969369"/>
              <a:chOff x="-9056384" y="1667982"/>
              <a:chExt cx="4340868" cy="3969369"/>
            </a:xfrm>
          </p:grpSpPr>
          <p:pic>
            <p:nvPicPr>
              <p:cNvPr id="11" name="Picture 2" descr="imageOfProduct id = 577604011">
                <a:extLst>
                  <a:ext uri="{FF2B5EF4-FFF2-40B4-BE49-F238E27FC236}">
                    <a16:creationId xmlns:a16="http://schemas.microsoft.com/office/drawing/2014/main" id="{A8C7FA42-17B0-368E-79FB-C19CFF9AF9DE}"/>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77" r="21639"/>
              <a:stretch/>
            </p:blipFill>
            <p:spPr bwMode="auto">
              <a:xfrm>
                <a:off x="-8160768" y="1785033"/>
                <a:ext cx="1467794" cy="25940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icture containing darkness, black&#10;&#10;Description automatically generated">
                <a:extLst>
                  <a:ext uri="{FF2B5EF4-FFF2-40B4-BE49-F238E27FC236}">
                    <a16:creationId xmlns:a16="http://schemas.microsoft.com/office/drawing/2014/main" id="{2F2454A3-C16D-9066-0185-F1D85898C4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1667982"/>
                <a:ext cx="1157698" cy="586127"/>
              </a:xfrm>
              <a:prstGeom prst="rect">
                <a:avLst/>
              </a:prstGeom>
            </p:spPr>
          </p:pic>
          <p:pic>
            <p:nvPicPr>
              <p:cNvPr id="34" name="Picture 33" descr="A picture containing darkness, black&#10;&#10;Description automatically generated">
                <a:extLst>
                  <a:ext uri="{FF2B5EF4-FFF2-40B4-BE49-F238E27FC236}">
                    <a16:creationId xmlns:a16="http://schemas.microsoft.com/office/drawing/2014/main" id="{21A6FD59-E1CB-F81A-A99A-FC5CDF0DA3F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2029165"/>
                <a:ext cx="1157698" cy="586127"/>
              </a:xfrm>
              <a:prstGeom prst="rect">
                <a:avLst/>
              </a:prstGeom>
            </p:spPr>
          </p:pic>
          <p:pic>
            <p:nvPicPr>
              <p:cNvPr id="35" name="Picture 34" descr="A picture containing darkness, black&#10;&#10;Description automatically generated">
                <a:extLst>
                  <a:ext uri="{FF2B5EF4-FFF2-40B4-BE49-F238E27FC236}">
                    <a16:creationId xmlns:a16="http://schemas.microsoft.com/office/drawing/2014/main" id="{E2FEC9B7-CF78-6D06-C273-B0EE1592441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19325" y="2362886"/>
                <a:ext cx="1157698" cy="586127"/>
              </a:xfrm>
              <a:prstGeom prst="rect">
                <a:avLst/>
              </a:prstGeom>
            </p:spPr>
          </p:pic>
          <p:pic>
            <p:nvPicPr>
              <p:cNvPr id="36" name="Picture 35" descr="A picture containing darkness, black&#10;&#10;Description automatically generated">
                <a:extLst>
                  <a:ext uri="{FF2B5EF4-FFF2-40B4-BE49-F238E27FC236}">
                    <a16:creationId xmlns:a16="http://schemas.microsoft.com/office/drawing/2014/main" id="{F1A62252-5108-E5CB-049F-2530C25BE6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19325" y="2724069"/>
                <a:ext cx="1157698" cy="586127"/>
              </a:xfrm>
              <a:prstGeom prst="rect">
                <a:avLst/>
              </a:prstGeom>
            </p:spPr>
          </p:pic>
          <p:pic>
            <p:nvPicPr>
              <p:cNvPr id="37" name="Picture 36" descr="A picture containing darkness, black&#10;&#10;Description automatically generated">
                <a:extLst>
                  <a:ext uri="{FF2B5EF4-FFF2-40B4-BE49-F238E27FC236}">
                    <a16:creationId xmlns:a16="http://schemas.microsoft.com/office/drawing/2014/main" id="{CF1DB1DD-B3AB-AB54-1987-2610511FCE5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3072996"/>
                <a:ext cx="1157698" cy="586127"/>
              </a:xfrm>
              <a:prstGeom prst="rect">
                <a:avLst/>
              </a:prstGeom>
            </p:spPr>
          </p:pic>
          <p:pic>
            <p:nvPicPr>
              <p:cNvPr id="38" name="Picture 37" descr="A picture containing darkness, black&#10;&#10;Description automatically generated">
                <a:extLst>
                  <a:ext uri="{FF2B5EF4-FFF2-40B4-BE49-F238E27FC236}">
                    <a16:creationId xmlns:a16="http://schemas.microsoft.com/office/drawing/2014/main" id="{2E572FB4-E54C-2E37-BF98-5BCF2B1DBD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3434179"/>
                <a:ext cx="1157698" cy="586127"/>
              </a:xfrm>
              <a:prstGeom prst="rect">
                <a:avLst/>
              </a:prstGeom>
            </p:spPr>
          </p:pic>
          <p:pic>
            <p:nvPicPr>
              <p:cNvPr id="39" name="Picture 38" descr="A picture containing darkness, black&#10;&#10;Description automatically generated">
                <a:extLst>
                  <a:ext uri="{FF2B5EF4-FFF2-40B4-BE49-F238E27FC236}">
                    <a16:creationId xmlns:a16="http://schemas.microsoft.com/office/drawing/2014/main" id="{ADC288FF-4475-E129-4F82-4DC2FF3564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3787774"/>
                <a:ext cx="1157698" cy="586127"/>
              </a:xfrm>
              <a:prstGeom prst="rect">
                <a:avLst/>
              </a:prstGeom>
            </p:spPr>
          </p:pic>
          <p:pic>
            <p:nvPicPr>
              <p:cNvPr id="40" name="Picture 39" descr="A picture containing darkness, black&#10;&#10;Description automatically generated">
                <a:extLst>
                  <a:ext uri="{FF2B5EF4-FFF2-40B4-BE49-F238E27FC236}">
                    <a16:creationId xmlns:a16="http://schemas.microsoft.com/office/drawing/2014/main" id="{E927D3EB-6C0D-8583-612E-FD369DFE76F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112" t="4085" r="46637" b="81588"/>
              <a:stretch/>
            </p:blipFill>
            <p:spPr>
              <a:xfrm flipH="1">
                <a:off x="-6603633" y="4148957"/>
                <a:ext cx="1157698" cy="586127"/>
              </a:xfrm>
              <a:prstGeom prst="rect">
                <a:avLst/>
              </a:prstGeom>
            </p:spPr>
          </p:pic>
          <p:sp>
            <p:nvSpPr>
              <p:cNvPr id="49" name="TextBox 48">
                <a:extLst>
                  <a:ext uri="{FF2B5EF4-FFF2-40B4-BE49-F238E27FC236}">
                    <a16:creationId xmlns:a16="http://schemas.microsoft.com/office/drawing/2014/main" id="{4ABBB836-9D15-FA69-5D04-73F8DA327C16}"/>
                  </a:ext>
                </a:extLst>
              </p:cNvPr>
              <p:cNvSpPr txBox="1"/>
              <p:nvPr/>
            </p:nvSpPr>
            <p:spPr>
              <a:xfrm>
                <a:off x="-9056384" y="4806354"/>
                <a:ext cx="4340868" cy="830997"/>
              </a:xfrm>
              <a:prstGeom prst="rect">
                <a:avLst/>
              </a:prstGeom>
              <a:noFill/>
            </p:spPr>
            <p:txBody>
              <a:bodyPr wrap="square" rtlCol="0">
                <a:spAutoFit/>
              </a:bodyPr>
              <a:lstStyle/>
              <a:p>
                <a:pPr algn="ctr"/>
                <a:r>
                  <a:rPr lang="en-GB" sz="2400" b="1" dirty="0">
                    <a:solidFill>
                      <a:srgbClr val="C60000"/>
                    </a:solidFill>
                    <a:latin typeface="Century Gothic" panose="020B0502020202020204" pitchFamily="34" charset="0"/>
                  </a:rPr>
                  <a:t>Coca Cola Classic (330ml)</a:t>
                </a:r>
              </a:p>
              <a:p>
                <a:pPr algn="ctr"/>
                <a:r>
                  <a:rPr lang="en-GB" sz="2400" b="1" dirty="0">
                    <a:solidFill>
                      <a:srgbClr val="C60000"/>
                    </a:solidFill>
                    <a:latin typeface="Century Gothic" panose="020B0502020202020204" pitchFamily="34" charset="0"/>
                  </a:rPr>
                  <a:t>8 teaspoons (35g)</a:t>
                </a:r>
              </a:p>
            </p:txBody>
          </p:sp>
        </p:grpSp>
      </p:grpSp>
    </p:spTree>
    <p:extLst>
      <p:ext uri="{BB962C8B-B14F-4D97-AF65-F5344CB8AC3E}">
        <p14:creationId xmlns:p14="http://schemas.microsoft.com/office/powerpoint/2010/main" val="350155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500"/>
                                        <p:tgtEl>
                                          <p:spTgt spid="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500"/>
                                        <p:tgtEl>
                                          <p:spTgt spid="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7356E-C477-4741-E068-775D4D71D45C}"/>
              </a:ext>
            </a:extLst>
          </p:cNvPr>
          <p:cNvSpPr/>
          <p:nvPr/>
        </p:nvSpPr>
        <p:spPr>
          <a:xfrm>
            <a:off x="0" y="0"/>
            <a:ext cx="8976360" cy="6858000"/>
          </a:xfrm>
          <a:prstGeom prst="rect">
            <a:avLst/>
          </a:prstGeom>
          <a:solidFill>
            <a:srgbClr val="C60000"/>
          </a:solidFill>
          <a:ln>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CF7EC5-2ECC-9909-86FC-C7E59FA63893}"/>
              </a:ext>
            </a:extLst>
          </p:cNvPr>
          <p:cNvSpPr txBox="1"/>
          <p:nvPr/>
        </p:nvSpPr>
        <p:spPr>
          <a:xfrm>
            <a:off x="500824" y="612844"/>
            <a:ext cx="7320960"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Cookie Dough Friji Milkshake (400ml)</a:t>
            </a:r>
          </a:p>
        </p:txBody>
      </p:sp>
      <p:pic>
        <p:nvPicPr>
          <p:cNvPr id="7" name="Picture 6">
            <a:extLst>
              <a:ext uri="{FF2B5EF4-FFF2-40B4-BE49-F238E27FC236}">
                <a16:creationId xmlns:a16="http://schemas.microsoft.com/office/drawing/2014/main" id="{C4F9D09F-0329-EB05-D12B-11DE49DA4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892" y="6078980"/>
            <a:ext cx="1704108" cy="603116"/>
          </a:xfrm>
          <a:prstGeom prst="rect">
            <a:avLst/>
          </a:prstGeom>
        </p:spPr>
      </p:pic>
      <p:pic>
        <p:nvPicPr>
          <p:cNvPr id="10242" name="Picture 2" descr="Frijj Cookie Dough 400Ml">
            <a:extLst>
              <a:ext uri="{FF2B5EF4-FFF2-40B4-BE49-F238E27FC236}">
                <a16:creationId xmlns:a16="http://schemas.microsoft.com/office/drawing/2014/main" id="{4972A181-8769-F3C7-780E-046D7DC771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89" r="26889"/>
          <a:stretch/>
        </p:blipFill>
        <p:spPr bwMode="auto">
          <a:xfrm>
            <a:off x="9506716" y="612844"/>
            <a:ext cx="2184460" cy="47259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uestion mark and a spoon&#10;&#10;Description automatically generated with low confidence">
            <a:extLst>
              <a:ext uri="{FF2B5EF4-FFF2-40B4-BE49-F238E27FC236}">
                <a16:creationId xmlns:a16="http://schemas.microsoft.com/office/drawing/2014/main" id="{BE482278-A17B-E851-DDA8-283F656775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39" t="43916" r="50573" b="11316"/>
          <a:stretch/>
        </p:blipFill>
        <p:spPr>
          <a:xfrm>
            <a:off x="7592559" y="1051560"/>
            <a:ext cx="1076335" cy="1548808"/>
          </a:xfrm>
          <a:prstGeom prst="rect">
            <a:avLst/>
          </a:prstGeom>
        </p:spPr>
      </p:pic>
      <p:pic>
        <p:nvPicPr>
          <p:cNvPr id="6" name="Picture 5" descr="A white leaf on a black background&#10;&#10;Description automatically generated with low confidence">
            <a:extLst>
              <a:ext uri="{FF2B5EF4-FFF2-40B4-BE49-F238E27FC236}">
                <a16:creationId xmlns:a16="http://schemas.microsoft.com/office/drawing/2014/main" id="{E65ADC2A-F724-D9C1-6C9F-755B049940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087" t="826" r="30957" b="80286"/>
          <a:stretch/>
        </p:blipFill>
        <p:spPr>
          <a:xfrm flipH="1">
            <a:off x="5787905" y="1234440"/>
            <a:ext cx="1804654" cy="899160"/>
          </a:xfrm>
          <a:prstGeom prst="rect">
            <a:avLst/>
          </a:prstGeom>
        </p:spPr>
      </p:pic>
      <p:sp>
        <p:nvSpPr>
          <p:cNvPr id="10" name="TextBox 9">
            <a:extLst>
              <a:ext uri="{FF2B5EF4-FFF2-40B4-BE49-F238E27FC236}">
                <a16:creationId xmlns:a16="http://schemas.microsoft.com/office/drawing/2014/main" id="{2C02C193-C203-1FA0-6CBB-D3AB1B712C7D}"/>
              </a:ext>
            </a:extLst>
          </p:cNvPr>
          <p:cNvSpPr txBox="1"/>
          <p:nvPr/>
        </p:nvSpPr>
        <p:spPr>
          <a:xfrm>
            <a:off x="623792" y="2600368"/>
            <a:ext cx="7728776" cy="2478243"/>
          </a:xfrm>
          <a:prstGeom prst="rect">
            <a:avLst/>
          </a:prstGeom>
          <a:noFill/>
        </p:spPr>
        <p:txBody>
          <a:bodyPr wrap="square">
            <a:spAutoFit/>
          </a:bodyPr>
          <a:lstStyle/>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5 teaspoons (20g)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9 teaspoons (36g)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11 teaspoons (44g)</a:t>
            </a:r>
          </a:p>
        </p:txBody>
      </p:sp>
      <p:pic>
        <p:nvPicPr>
          <p:cNvPr id="2" name="Picture 1">
            <a:extLst>
              <a:ext uri="{FF2B5EF4-FFF2-40B4-BE49-F238E27FC236}">
                <a16:creationId xmlns:a16="http://schemas.microsoft.com/office/drawing/2014/main" id="{F49233A5-DFEE-1510-F8D7-FEDC8405E3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5093" y="4161994"/>
            <a:ext cx="800894" cy="916617"/>
          </a:xfrm>
          <a:prstGeom prst="rect">
            <a:avLst/>
          </a:prstGeom>
        </p:spPr>
      </p:pic>
      <p:sp>
        <p:nvSpPr>
          <p:cNvPr id="11" name="Speech Bubble: Rectangle 10">
            <a:extLst>
              <a:ext uri="{FF2B5EF4-FFF2-40B4-BE49-F238E27FC236}">
                <a16:creationId xmlns:a16="http://schemas.microsoft.com/office/drawing/2014/main" id="{B385CD4B-47BF-22DA-2EE3-56F47BF97936}"/>
              </a:ext>
            </a:extLst>
          </p:cNvPr>
          <p:cNvSpPr/>
          <p:nvPr/>
        </p:nvSpPr>
        <p:spPr>
          <a:xfrm>
            <a:off x="623792" y="612844"/>
            <a:ext cx="8976360" cy="4725996"/>
          </a:xfrm>
          <a:prstGeom prst="wedgeRectCallout">
            <a:avLst>
              <a:gd name="adj1" fmla="val 45720"/>
              <a:gd name="adj2" fmla="val 64435"/>
            </a:avLst>
          </a:prstGeom>
          <a:solidFill>
            <a:schemeClr val="bg2">
              <a:lumMod val="75000"/>
            </a:schemeClr>
          </a:solidFill>
          <a:ln>
            <a:solidFill>
              <a:srgbClr val="C6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effectLst>
                  <a:outerShdw blurRad="38100" dist="38100" dir="2700000" algn="tl">
                    <a:srgbClr val="000000">
                      <a:alpha val="43137"/>
                    </a:srgbClr>
                  </a:outerShdw>
                </a:effectLst>
                <a:latin typeface="Century Gothic" panose="020B0502020202020204" pitchFamily="34" charset="0"/>
              </a:rPr>
              <a:t>Low fat milk (green or red tops!) is a great choice as it contains lots of calcium and protein. However, flavoured milkshakes such as Friji can contain lots of sugar, so stick to plain, lower fat varieties where possible!</a:t>
            </a:r>
          </a:p>
        </p:txBody>
      </p:sp>
    </p:spTree>
    <p:extLst>
      <p:ext uri="{BB962C8B-B14F-4D97-AF65-F5344CB8AC3E}">
        <p14:creationId xmlns:p14="http://schemas.microsoft.com/office/powerpoint/2010/main" val="20301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7356E-C477-4741-E068-775D4D71D45C}"/>
              </a:ext>
            </a:extLst>
          </p:cNvPr>
          <p:cNvSpPr/>
          <p:nvPr/>
        </p:nvSpPr>
        <p:spPr>
          <a:xfrm>
            <a:off x="0" y="0"/>
            <a:ext cx="8976360" cy="6858000"/>
          </a:xfrm>
          <a:prstGeom prst="rect">
            <a:avLst/>
          </a:prstGeom>
          <a:solidFill>
            <a:srgbClr val="C60000"/>
          </a:solidFill>
          <a:ln>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CF7EC5-2ECC-9909-86FC-C7E59FA63893}"/>
              </a:ext>
            </a:extLst>
          </p:cNvPr>
          <p:cNvSpPr txBox="1"/>
          <p:nvPr/>
        </p:nvSpPr>
        <p:spPr>
          <a:xfrm>
            <a:off x="360000" y="612844"/>
            <a:ext cx="7320960"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Fresh orange juice </a:t>
            </a:r>
          </a:p>
          <a:p>
            <a:r>
              <a:rPr lang="en-GB" sz="4400" b="1" dirty="0">
                <a:solidFill>
                  <a:schemeClr val="bg1"/>
                </a:solidFill>
                <a:latin typeface="Century Gothic" panose="020B0502020202020204" pitchFamily="34" charset="0"/>
              </a:rPr>
              <a:t>(300ml bottle)</a:t>
            </a:r>
          </a:p>
        </p:txBody>
      </p:sp>
      <p:pic>
        <p:nvPicPr>
          <p:cNvPr id="7" name="Picture 6">
            <a:extLst>
              <a:ext uri="{FF2B5EF4-FFF2-40B4-BE49-F238E27FC236}">
                <a16:creationId xmlns:a16="http://schemas.microsoft.com/office/drawing/2014/main" id="{C4F9D09F-0329-EB05-D12B-11DE49DA4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892" y="6078980"/>
            <a:ext cx="1704108" cy="603116"/>
          </a:xfrm>
          <a:prstGeom prst="rect">
            <a:avLst/>
          </a:prstGeom>
        </p:spPr>
      </p:pic>
      <p:pic>
        <p:nvPicPr>
          <p:cNvPr id="11266" name="Picture 2" descr="Tropicana Orange Juice Smooth 300Ml">
            <a:extLst>
              <a:ext uri="{FF2B5EF4-FFF2-40B4-BE49-F238E27FC236}">
                <a16:creationId xmlns:a16="http://schemas.microsoft.com/office/drawing/2014/main" id="{9E9F6579-4430-236C-DEE5-8992224E35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r="32666"/>
          <a:stretch/>
        </p:blipFill>
        <p:spPr bwMode="auto">
          <a:xfrm>
            <a:off x="9746892" y="612844"/>
            <a:ext cx="1638345" cy="47259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question mark and a spoon&#10;&#10;Description automatically generated with low confidence">
            <a:extLst>
              <a:ext uri="{FF2B5EF4-FFF2-40B4-BE49-F238E27FC236}">
                <a16:creationId xmlns:a16="http://schemas.microsoft.com/office/drawing/2014/main" id="{3A0739A2-5FAC-E806-9AB8-2CBFB483FC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39" t="43916" r="50573" b="11316"/>
          <a:stretch/>
        </p:blipFill>
        <p:spPr>
          <a:xfrm>
            <a:off x="7592559" y="1051560"/>
            <a:ext cx="1076335" cy="1548808"/>
          </a:xfrm>
          <a:prstGeom prst="rect">
            <a:avLst/>
          </a:prstGeom>
        </p:spPr>
      </p:pic>
      <p:pic>
        <p:nvPicPr>
          <p:cNvPr id="3" name="Picture 2" descr="A white leaf on a black background&#10;&#10;Description automatically generated with low confidence">
            <a:extLst>
              <a:ext uri="{FF2B5EF4-FFF2-40B4-BE49-F238E27FC236}">
                <a16:creationId xmlns:a16="http://schemas.microsoft.com/office/drawing/2014/main" id="{26C5635D-314D-CA93-ACAE-ACC6005E14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087" t="826" r="30957" b="80286"/>
          <a:stretch/>
        </p:blipFill>
        <p:spPr>
          <a:xfrm flipH="1">
            <a:off x="5787905" y="1234440"/>
            <a:ext cx="1804654" cy="899160"/>
          </a:xfrm>
          <a:prstGeom prst="rect">
            <a:avLst/>
          </a:prstGeom>
        </p:spPr>
      </p:pic>
      <p:sp>
        <p:nvSpPr>
          <p:cNvPr id="6" name="TextBox 5">
            <a:extLst>
              <a:ext uri="{FF2B5EF4-FFF2-40B4-BE49-F238E27FC236}">
                <a16:creationId xmlns:a16="http://schemas.microsoft.com/office/drawing/2014/main" id="{55871D00-DD8F-1631-ED79-2533573A802C}"/>
              </a:ext>
            </a:extLst>
          </p:cNvPr>
          <p:cNvSpPr txBox="1"/>
          <p:nvPr/>
        </p:nvSpPr>
        <p:spPr>
          <a:xfrm>
            <a:off x="623792" y="2600368"/>
            <a:ext cx="7728776" cy="2478243"/>
          </a:xfrm>
          <a:prstGeom prst="rect">
            <a:avLst/>
          </a:prstGeom>
          <a:noFill/>
        </p:spPr>
        <p:txBody>
          <a:bodyPr wrap="square">
            <a:spAutoFit/>
          </a:bodyPr>
          <a:lstStyle/>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2 teaspoons (8g)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4 teaspoons (16g)</a:t>
            </a:r>
          </a:p>
          <a:p>
            <a:pPr marL="742950" indent="-742950">
              <a:lnSpc>
                <a:spcPct val="150000"/>
              </a:lnSpc>
              <a:buFont typeface="+mj-lt"/>
              <a:buAutoNum type="alphaLcParenR"/>
            </a:pPr>
            <a:r>
              <a:rPr lang="en-GB" sz="3600" b="1" dirty="0">
                <a:solidFill>
                  <a:schemeClr val="bg1"/>
                </a:solidFill>
                <a:latin typeface="Century Gothic" panose="020B0502020202020204" pitchFamily="34" charset="0"/>
              </a:rPr>
              <a:t>7 teaspoons (27g)</a:t>
            </a:r>
          </a:p>
        </p:txBody>
      </p:sp>
      <p:pic>
        <p:nvPicPr>
          <p:cNvPr id="8" name="Picture 7">
            <a:extLst>
              <a:ext uri="{FF2B5EF4-FFF2-40B4-BE49-F238E27FC236}">
                <a16:creationId xmlns:a16="http://schemas.microsoft.com/office/drawing/2014/main" id="{B0D06D8C-55FA-118C-AEC5-872E351336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5093" y="4161994"/>
            <a:ext cx="800894" cy="916617"/>
          </a:xfrm>
          <a:prstGeom prst="rect">
            <a:avLst/>
          </a:prstGeom>
        </p:spPr>
      </p:pic>
      <p:sp>
        <p:nvSpPr>
          <p:cNvPr id="9" name="Speech Bubble: Rectangle 8">
            <a:extLst>
              <a:ext uri="{FF2B5EF4-FFF2-40B4-BE49-F238E27FC236}">
                <a16:creationId xmlns:a16="http://schemas.microsoft.com/office/drawing/2014/main" id="{AE917B8D-1385-1FFD-61FE-39C2DA92F7D1}"/>
              </a:ext>
            </a:extLst>
          </p:cNvPr>
          <p:cNvSpPr/>
          <p:nvPr/>
        </p:nvSpPr>
        <p:spPr>
          <a:xfrm>
            <a:off x="770532" y="612844"/>
            <a:ext cx="8976360" cy="4725996"/>
          </a:xfrm>
          <a:prstGeom prst="wedgeRectCallout">
            <a:avLst>
              <a:gd name="adj1" fmla="val 45720"/>
              <a:gd name="adj2" fmla="val 64435"/>
            </a:avLst>
          </a:prstGeom>
          <a:solidFill>
            <a:schemeClr val="bg2">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effectLst>
                  <a:outerShdw blurRad="38100" dist="38100" dir="2700000" algn="tl">
                    <a:srgbClr val="000000">
                      <a:alpha val="43137"/>
                    </a:srgbClr>
                  </a:outerShdw>
                </a:effectLst>
                <a:latin typeface="Century Gothic" panose="020B0502020202020204" pitchFamily="34" charset="0"/>
              </a:rPr>
              <a:t>Fruit juice only counts as 1 of your 5 A Day, no matter how much or how many different types you have. So, limit it to no more than 150ml a day (one small glass) – and keep it to mealtimes, as juice can cause tooth decay.</a:t>
            </a:r>
          </a:p>
        </p:txBody>
      </p:sp>
    </p:spTree>
    <p:extLst>
      <p:ext uri="{BB962C8B-B14F-4D97-AF65-F5344CB8AC3E}">
        <p14:creationId xmlns:p14="http://schemas.microsoft.com/office/powerpoint/2010/main" val="142962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17356E-C477-4741-E068-775D4D71D45C}"/>
              </a:ext>
            </a:extLst>
          </p:cNvPr>
          <p:cNvSpPr/>
          <p:nvPr/>
        </p:nvSpPr>
        <p:spPr>
          <a:xfrm>
            <a:off x="0" y="0"/>
            <a:ext cx="8976360" cy="6858000"/>
          </a:xfrm>
          <a:prstGeom prst="rect">
            <a:avLst/>
          </a:prstGeom>
          <a:solidFill>
            <a:srgbClr val="C60000"/>
          </a:solidFill>
          <a:ln>
            <a:solidFill>
              <a:srgbClr val="C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CF7EC5-2ECC-9909-86FC-C7E59FA63893}"/>
              </a:ext>
            </a:extLst>
          </p:cNvPr>
          <p:cNvSpPr txBox="1"/>
          <p:nvPr/>
        </p:nvSpPr>
        <p:spPr>
          <a:xfrm>
            <a:off x="360000" y="612844"/>
            <a:ext cx="7320960" cy="1446550"/>
          </a:xfrm>
          <a:prstGeom prst="rect">
            <a:avLst/>
          </a:prstGeom>
          <a:noFill/>
        </p:spPr>
        <p:txBody>
          <a:bodyPr wrap="square" rtlCol="0">
            <a:spAutoFit/>
          </a:bodyPr>
          <a:lstStyle/>
          <a:p>
            <a:r>
              <a:rPr lang="en-GB" sz="4400" b="1" dirty="0">
                <a:solidFill>
                  <a:schemeClr val="bg1"/>
                </a:solidFill>
                <a:latin typeface="Century Gothic" panose="020B0502020202020204" pitchFamily="34" charset="0"/>
              </a:rPr>
              <a:t>Prime Energy Drink   (355ml can)</a:t>
            </a:r>
          </a:p>
        </p:txBody>
      </p:sp>
      <p:pic>
        <p:nvPicPr>
          <p:cNvPr id="7" name="Picture 6">
            <a:extLst>
              <a:ext uri="{FF2B5EF4-FFF2-40B4-BE49-F238E27FC236}">
                <a16:creationId xmlns:a16="http://schemas.microsoft.com/office/drawing/2014/main" id="{C4F9D09F-0329-EB05-D12B-11DE49DA4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892" y="6078980"/>
            <a:ext cx="1704108" cy="603116"/>
          </a:xfrm>
          <a:prstGeom prst="rect">
            <a:avLst/>
          </a:prstGeom>
        </p:spPr>
      </p:pic>
      <p:pic>
        <p:nvPicPr>
          <p:cNvPr id="2" name="Picture 2" descr="Prime Energy Drink by Logan Paul &amp; KSI 355 ML (TROPICAL PUNCH) :  Amazon.co.uk: Grocery">
            <a:extLst>
              <a:ext uri="{FF2B5EF4-FFF2-40B4-BE49-F238E27FC236}">
                <a16:creationId xmlns:a16="http://schemas.microsoft.com/office/drawing/2014/main" id="{CEAD1A0A-D13C-9D38-B2AA-EEE36BB3FC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892" y="416502"/>
            <a:ext cx="1704108" cy="49143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uestion mark and a spoon&#10;&#10;Description automatically generated with low confidence">
            <a:extLst>
              <a:ext uri="{FF2B5EF4-FFF2-40B4-BE49-F238E27FC236}">
                <a16:creationId xmlns:a16="http://schemas.microsoft.com/office/drawing/2014/main" id="{9B7AFD20-C448-4AC0-3DF0-79EE27B2A1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39" t="43916" r="50573" b="11316"/>
          <a:stretch/>
        </p:blipFill>
        <p:spPr>
          <a:xfrm>
            <a:off x="7592559" y="1051560"/>
            <a:ext cx="1076335" cy="1548808"/>
          </a:xfrm>
          <a:prstGeom prst="rect">
            <a:avLst/>
          </a:prstGeom>
        </p:spPr>
      </p:pic>
      <p:pic>
        <p:nvPicPr>
          <p:cNvPr id="6" name="Picture 5" descr="A white leaf on a black background&#10;&#10;Description automatically generated with low confidence">
            <a:extLst>
              <a:ext uri="{FF2B5EF4-FFF2-40B4-BE49-F238E27FC236}">
                <a16:creationId xmlns:a16="http://schemas.microsoft.com/office/drawing/2014/main" id="{72AA2DB6-FCA4-7C28-8864-76ECF1289B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087" t="826" r="30957" b="80286"/>
          <a:stretch/>
        </p:blipFill>
        <p:spPr>
          <a:xfrm flipH="1">
            <a:off x="5787905" y="1234440"/>
            <a:ext cx="1804654" cy="899160"/>
          </a:xfrm>
          <a:prstGeom prst="rect">
            <a:avLst/>
          </a:prstGeom>
        </p:spPr>
      </p:pic>
      <p:sp>
        <p:nvSpPr>
          <p:cNvPr id="10" name="TextBox 9">
            <a:extLst>
              <a:ext uri="{FF2B5EF4-FFF2-40B4-BE49-F238E27FC236}">
                <a16:creationId xmlns:a16="http://schemas.microsoft.com/office/drawing/2014/main" id="{0F36CCA2-484A-5301-B957-64AFCE52B149}"/>
              </a:ext>
            </a:extLst>
          </p:cNvPr>
          <p:cNvSpPr txBox="1"/>
          <p:nvPr/>
        </p:nvSpPr>
        <p:spPr>
          <a:xfrm>
            <a:off x="502792" y="2493662"/>
            <a:ext cx="6187440" cy="2213106"/>
          </a:xfrm>
          <a:prstGeom prst="rect">
            <a:avLst/>
          </a:prstGeom>
          <a:noFill/>
        </p:spPr>
        <p:txBody>
          <a:bodyPr wrap="square">
            <a:spAutoFit/>
          </a:bodyPr>
          <a:lstStyle/>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0 teaspoons (0g)</a:t>
            </a:r>
          </a:p>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7 teaspoons (28g)</a:t>
            </a:r>
          </a:p>
          <a:p>
            <a:pPr marL="514350" indent="-514350">
              <a:lnSpc>
                <a:spcPct val="150000"/>
              </a:lnSpc>
              <a:buFont typeface="+mj-lt"/>
              <a:buAutoNum type="alphaLcParenR"/>
            </a:pPr>
            <a:r>
              <a:rPr lang="en-GB" sz="3200" b="1" dirty="0">
                <a:solidFill>
                  <a:schemeClr val="bg1"/>
                </a:solidFill>
                <a:latin typeface="Century Gothic" panose="020B0502020202020204" pitchFamily="34" charset="0"/>
              </a:rPr>
              <a:t>14 teaspoons (56g)</a:t>
            </a:r>
          </a:p>
        </p:txBody>
      </p:sp>
      <p:pic>
        <p:nvPicPr>
          <p:cNvPr id="8" name="Picture 7">
            <a:extLst>
              <a:ext uri="{FF2B5EF4-FFF2-40B4-BE49-F238E27FC236}">
                <a16:creationId xmlns:a16="http://schemas.microsoft.com/office/drawing/2014/main" id="{2B7587A5-C54C-3A9F-475D-92F997A44B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6645" y="2380780"/>
            <a:ext cx="800894" cy="916617"/>
          </a:xfrm>
          <a:prstGeom prst="rect">
            <a:avLst/>
          </a:prstGeom>
        </p:spPr>
      </p:pic>
      <p:sp>
        <p:nvSpPr>
          <p:cNvPr id="11" name="Speech Bubble: Rectangle 10">
            <a:extLst>
              <a:ext uri="{FF2B5EF4-FFF2-40B4-BE49-F238E27FC236}">
                <a16:creationId xmlns:a16="http://schemas.microsoft.com/office/drawing/2014/main" id="{6AF4F877-7405-A141-6413-11ECCD444D13}"/>
              </a:ext>
            </a:extLst>
          </p:cNvPr>
          <p:cNvSpPr/>
          <p:nvPr/>
        </p:nvSpPr>
        <p:spPr>
          <a:xfrm>
            <a:off x="360000" y="802079"/>
            <a:ext cx="8976360" cy="4725996"/>
          </a:xfrm>
          <a:prstGeom prst="wedgeRectCallout">
            <a:avLst>
              <a:gd name="adj1" fmla="val 45720"/>
              <a:gd name="adj2" fmla="val 64435"/>
            </a:avLst>
          </a:prstGeom>
          <a:solidFill>
            <a:schemeClr val="bg2">
              <a:lumMod val="75000"/>
            </a:schemeClr>
          </a:solidFill>
          <a:ln>
            <a:solidFill>
              <a:srgbClr val="C6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effectLst>
                  <a:outerShdw blurRad="38100" dist="38100" dir="2700000" algn="tl">
                    <a:srgbClr val="000000">
                      <a:alpha val="43137"/>
                    </a:srgbClr>
                  </a:outerShdw>
                </a:effectLst>
                <a:latin typeface="Century Gothic" panose="020B0502020202020204" pitchFamily="34" charset="0"/>
              </a:rPr>
              <a:t>Prime Energy contains no sugar…BUT it contains as much caffeine as two cups of coffee. Lots of caffeine can be unsuitable for children and young people. IN FACT, the drink itself recommends that it’s not suitable for under 18s!</a:t>
            </a:r>
          </a:p>
        </p:txBody>
      </p:sp>
    </p:spTree>
    <p:extLst>
      <p:ext uri="{BB962C8B-B14F-4D97-AF65-F5344CB8AC3E}">
        <p14:creationId xmlns:p14="http://schemas.microsoft.com/office/powerpoint/2010/main" val="2684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1565</Words>
  <Application>Microsoft Office PowerPoint</Application>
  <PresentationFormat>Widescreen</PresentationFormat>
  <Paragraphs>128</Paragraphs>
  <Slides>19</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Symbol</vt:lpstr>
      <vt:lpstr>Wingdings</vt:lpstr>
      <vt:lpstr>Office Theme</vt:lpstr>
      <vt:lpstr>PowerPoint Presentation</vt:lpstr>
      <vt:lpstr>PowerPoint Presentation</vt:lpstr>
      <vt:lpstr>Hands up if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sugar intake by age</vt:lpstr>
      <vt:lpstr>PowerPoint Presentation</vt:lpstr>
      <vt:lpstr>PowerPoint Presentation</vt:lpstr>
      <vt:lpstr>PowerPoint Presentation</vt:lpstr>
      <vt:lpstr>PowerPoint Presentation</vt:lpstr>
      <vt:lpstr>If not pop, then what?</vt:lpstr>
      <vt:lpstr>Why it’s time to #GiveUpLovingPop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Bradshaw</dc:creator>
  <cp:lastModifiedBy>Beth Bradshaw</cp:lastModifiedBy>
  <cp:revision>146</cp:revision>
  <cp:lastPrinted>2016-06-13T15:35:37Z</cp:lastPrinted>
  <dcterms:created xsi:type="dcterms:W3CDTF">2016-03-01T10:35:41Z</dcterms:created>
  <dcterms:modified xsi:type="dcterms:W3CDTF">2023-06-14T10:26:32Z</dcterms:modified>
</cp:coreProperties>
</file>