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377" r:id="rId3"/>
    <p:sldId id="318" r:id="rId4"/>
    <p:sldId id="373" r:id="rId5"/>
    <p:sldId id="317" r:id="rId6"/>
    <p:sldId id="389" r:id="rId7"/>
    <p:sldId id="375" r:id="rId8"/>
    <p:sldId id="261" r:id="rId9"/>
    <p:sldId id="380" r:id="rId10"/>
    <p:sldId id="384" r:id="rId11"/>
    <p:sldId id="288" r:id="rId12"/>
    <p:sldId id="263" r:id="rId13"/>
    <p:sldId id="385" r:id="rId14"/>
    <p:sldId id="386" r:id="rId15"/>
    <p:sldId id="294" r:id="rId16"/>
    <p:sldId id="281" r:id="rId17"/>
    <p:sldId id="387" r:id="rId18"/>
    <p:sldId id="289" r:id="rId19"/>
    <p:sldId id="284" r:id="rId20"/>
    <p:sldId id="306" r:id="rId21"/>
    <p:sldId id="365" r:id="rId22"/>
    <p:sldId id="382" r:id="rId23"/>
    <p:sldId id="478" r:id="rId24"/>
    <p:sldId id="308" r:id="rId25"/>
    <p:sldId id="388" r:id="rId26"/>
    <p:sldId id="313" r:id="rId27"/>
    <p:sldId id="37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42225C-5F2A-B804-11DC-F1C7364D32DD}" name="Beth Bradshaw" initials="BB" userId="S::beth.bradshaw@foodactive.org.uk::f3fe62f0-796f-4217-b645-8bd4deea6fee" providerId="AD"/>
  <p188:author id="{448EECB9-F5D2-3149-5AD3-D6C195669ED0}" name="Chloe Higham-Smith" initials="CHS" userId="S::chloe.higham-smith@foodactive.org.uk::3f4174f9-aaf5-4b6f-a45d-14972334fc3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260764-ECC2-48A8-9B62-C9C44B6DFEF0}" v="341" dt="2023-07-14T10:09:57.3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79477" autoAdjust="0"/>
  </p:normalViewPr>
  <p:slideViewPr>
    <p:cSldViewPr snapToGrid="0">
      <p:cViewPr varScale="1">
        <p:scale>
          <a:sx n="68" d="100"/>
          <a:sy n="68" d="100"/>
        </p:scale>
        <p:origin x="12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EFE78-DBE3-4BAC-A11A-06642331F48B}" type="datetimeFigureOut">
              <a:rPr lang="en-GB" smtClean="0"/>
              <a:t>17/07/2023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142A4C-0940-4C7A-AB56-79427CE4C720}" type="slidenum">
              <a:rPr lang="en-GB" smtClean="0"/>
              <a:t>‹#›</a:t>
            </a:fld>
            <a:endParaRPr lang="en-GB"/>
          </a:p>
        </p:txBody>
      </p:sp>
    </p:spTree>
    <p:extLst>
      <p:ext uri="{BB962C8B-B14F-4D97-AF65-F5344CB8AC3E}">
        <p14:creationId xmlns:p14="http://schemas.microsoft.com/office/powerpoint/2010/main" val="3898624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children to put</a:t>
            </a:r>
            <a:r>
              <a:rPr lang="en-GB" baseline="0" dirty="0"/>
              <a:t> their hand up if they can name a food or drink item which contains a lot of sugar. Possible answers include:</a:t>
            </a:r>
          </a:p>
          <a:p>
            <a:r>
              <a:rPr lang="en-GB" baseline="0" dirty="0"/>
              <a:t>Sweets, ice cream, cakes, sweet pastries, biscuits, chocolate, ice lollies, sugary drinks. Also point out that sugar is hidden in savoury foods such as tomato sauce, ready meals and even bread.</a:t>
            </a:r>
          </a:p>
          <a:p>
            <a:endParaRPr lang="en-GB" baseline="0" dirty="0"/>
          </a:p>
          <a:p>
            <a:r>
              <a:rPr lang="en-GB" baseline="0" dirty="0"/>
              <a:t>A can of Coca-Cola contains 9tsp of sugar. Ask the children to remember this fact (for later in the presentation).</a:t>
            </a:r>
            <a:endParaRPr lang="en-GB" dirty="0"/>
          </a:p>
        </p:txBody>
      </p:sp>
      <p:sp>
        <p:nvSpPr>
          <p:cNvPr id="4" name="Slide Number Placeholder 3"/>
          <p:cNvSpPr>
            <a:spLocks noGrp="1"/>
          </p:cNvSpPr>
          <p:nvPr>
            <p:ph type="sldNum" sz="quarter" idx="10"/>
          </p:nvPr>
        </p:nvSpPr>
        <p:spPr/>
        <p:txBody>
          <a:bodyPr/>
          <a:lstStyle/>
          <a:p>
            <a:fld id="{1E142A4C-0940-4C7A-AB56-79427CE4C720}" type="slidenum">
              <a:rPr lang="en-GB" smtClean="0"/>
              <a:t>2</a:t>
            </a:fld>
            <a:endParaRPr lang="en-GB"/>
          </a:p>
        </p:txBody>
      </p:sp>
    </p:spTree>
    <p:extLst>
      <p:ext uri="{BB962C8B-B14F-4D97-AF65-F5344CB8AC3E}">
        <p14:creationId xmlns:p14="http://schemas.microsoft.com/office/powerpoint/2010/main" val="1107180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Robinsons fruit shoot – apple &amp; blackcurrant </a:t>
            </a:r>
          </a:p>
          <a:p>
            <a:pPr marL="171450" indent="-171450">
              <a:buFontTx/>
              <a:buChar char="-"/>
            </a:pPr>
            <a:r>
              <a:rPr lang="en-GB" dirty="0"/>
              <a:t>Fruit juice </a:t>
            </a:r>
          </a:p>
          <a:p>
            <a:pPr marL="0" indent="0">
              <a:buFontTx/>
              <a:buNone/>
            </a:pPr>
            <a:endParaRPr lang="en-GB" dirty="0"/>
          </a:p>
          <a:p>
            <a:pPr marL="0" indent="0">
              <a:buFontTx/>
              <a:buNone/>
            </a:pPr>
            <a:r>
              <a:rPr lang="en-GB" b="1" dirty="0"/>
              <a:t>Answer: Less than one teaspoon</a:t>
            </a:r>
          </a:p>
          <a:p>
            <a:pPr marL="0" indent="0">
              <a:buFontTx/>
              <a:buNone/>
            </a:pPr>
            <a:endParaRPr lang="en-GB" dirty="0"/>
          </a:p>
        </p:txBody>
      </p:sp>
      <p:sp>
        <p:nvSpPr>
          <p:cNvPr id="4" name="Slide Number Placeholder 3"/>
          <p:cNvSpPr>
            <a:spLocks noGrp="1"/>
          </p:cNvSpPr>
          <p:nvPr>
            <p:ph type="sldNum" sz="quarter" idx="10"/>
          </p:nvPr>
        </p:nvSpPr>
        <p:spPr/>
        <p:txBody>
          <a:bodyPr/>
          <a:lstStyle/>
          <a:p>
            <a:fld id="{C5A257C5-F34A-49E7-A33E-C6245D3F952D}" type="slidenum">
              <a:rPr lang="en-GB" smtClean="0"/>
              <a:t>11</a:t>
            </a:fld>
            <a:endParaRPr lang="en-GB"/>
          </a:p>
        </p:txBody>
      </p:sp>
    </p:spTree>
    <p:extLst>
      <p:ext uri="{BB962C8B-B14F-4D97-AF65-F5344CB8AC3E}">
        <p14:creationId xmlns:p14="http://schemas.microsoft.com/office/powerpoint/2010/main" val="4172477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err="1"/>
              <a:t>Cawston</a:t>
            </a:r>
            <a:r>
              <a:rPr lang="en-GB" dirty="0"/>
              <a:t> Press – apple and summer berries </a:t>
            </a:r>
          </a:p>
          <a:p>
            <a:pPr marL="171450" indent="-171450">
              <a:buFontTx/>
              <a:buChar char="-"/>
            </a:pPr>
            <a:r>
              <a:rPr lang="en-GB" dirty="0"/>
              <a:t>Fruit Juice</a:t>
            </a:r>
          </a:p>
          <a:p>
            <a:pPr marL="171450" indent="-171450">
              <a:buFontTx/>
              <a:buChar char="-"/>
            </a:pPr>
            <a:endParaRPr lang="en-GB" dirty="0"/>
          </a:p>
          <a:p>
            <a:pPr marL="0" indent="0">
              <a:buFontTx/>
              <a:buNone/>
            </a:pPr>
            <a:r>
              <a:rPr lang="en-GB" b="1" dirty="0"/>
              <a:t>Answer: 3 teaspoons of sugar </a:t>
            </a:r>
          </a:p>
          <a:p>
            <a:pPr marL="0" indent="0">
              <a:buFontTx/>
              <a:buNone/>
            </a:pPr>
            <a:endParaRPr lang="en-GB" dirty="0"/>
          </a:p>
        </p:txBody>
      </p:sp>
      <p:sp>
        <p:nvSpPr>
          <p:cNvPr id="4" name="Slide Number Placeholder 3"/>
          <p:cNvSpPr>
            <a:spLocks noGrp="1"/>
          </p:cNvSpPr>
          <p:nvPr>
            <p:ph type="sldNum" sz="quarter" idx="10"/>
          </p:nvPr>
        </p:nvSpPr>
        <p:spPr/>
        <p:txBody>
          <a:bodyPr/>
          <a:lstStyle/>
          <a:p>
            <a:fld id="{C5A257C5-F34A-49E7-A33E-C6245D3F952D}" type="slidenum">
              <a:rPr lang="en-GB" smtClean="0"/>
              <a:t>12</a:t>
            </a:fld>
            <a:endParaRPr lang="en-GB"/>
          </a:p>
        </p:txBody>
      </p:sp>
    </p:spTree>
    <p:extLst>
      <p:ext uri="{BB962C8B-B14F-4D97-AF65-F5344CB8AC3E}">
        <p14:creationId xmlns:p14="http://schemas.microsoft.com/office/powerpoint/2010/main" val="4223614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Capri Sun Orange – no added sugar </a:t>
            </a:r>
          </a:p>
          <a:p>
            <a:pPr marL="171450" indent="-171450">
              <a:buFontTx/>
              <a:buChar char="-"/>
            </a:pPr>
            <a:endParaRPr lang="en-GB" b="1" dirty="0"/>
          </a:p>
          <a:p>
            <a:pPr marL="0" indent="0">
              <a:buFontTx/>
              <a:buNone/>
            </a:pPr>
            <a:r>
              <a:rPr lang="en-GB" b="1" dirty="0"/>
              <a:t>Answer: Less than 1 teaspoon of sugar </a:t>
            </a:r>
          </a:p>
          <a:p>
            <a:pPr marL="0" indent="0">
              <a:buFontTx/>
              <a:buNone/>
            </a:pPr>
            <a:endParaRPr lang="en-GB" dirty="0"/>
          </a:p>
          <a:p>
            <a:pPr marL="0" indent="0">
              <a:buFontTx/>
              <a:buNone/>
            </a:pPr>
            <a:r>
              <a:rPr lang="en-GB" dirty="0"/>
              <a:t>A glass of pure fruit juice counts towards your 5 a day but still</a:t>
            </a:r>
            <a:r>
              <a:rPr lang="en-GB" baseline="0" dirty="0"/>
              <a:t> contains a lot of sugar. Best to have juice during meal-times.</a:t>
            </a:r>
            <a:endParaRPr lang="en-GB" dirty="0"/>
          </a:p>
        </p:txBody>
      </p:sp>
      <p:sp>
        <p:nvSpPr>
          <p:cNvPr id="4" name="Slide Number Placeholder 3"/>
          <p:cNvSpPr>
            <a:spLocks noGrp="1"/>
          </p:cNvSpPr>
          <p:nvPr>
            <p:ph type="sldNum" sz="quarter" idx="10"/>
          </p:nvPr>
        </p:nvSpPr>
        <p:spPr/>
        <p:txBody>
          <a:bodyPr/>
          <a:lstStyle/>
          <a:p>
            <a:fld id="{C5A257C5-F34A-49E7-A33E-C6245D3F952D}" type="slidenum">
              <a:rPr lang="en-GB" smtClean="0"/>
              <a:t>13</a:t>
            </a:fld>
            <a:endParaRPr lang="en-GB"/>
          </a:p>
        </p:txBody>
      </p:sp>
    </p:spTree>
    <p:extLst>
      <p:ext uri="{BB962C8B-B14F-4D97-AF65-F5344CB8AC3E}">
        <p14:creationId xmlns:p14="http://schemas.microsoft.com/office/powerpoint/2010/main" val="2130608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err="1"/>
              <a:t>Frijj</a:t>
            </a:r>
            <a:r>
              <a:rPr lang="en-GB" dirty="0"/>
              <a:t> Burst of Banana</a:t>
            </a:r>
          </a:p>
          <a:p>
            <a:pPr marL="171450" indent="-171450">
              <a:buFontTx/>
              <a:buChar char="-"/>
            </a:pPr>
            <a:r>
              <a:rPr lang="en-GB" dirty="0"/>
              <a:t>Milkshake</a:t>
            </a:r>
          </a:p>
          <a:p>
            <a:pPr marL="0" indent="0">
              <a:buFontTx/>
              <a:buNone/>
            </a:pPr>
            <a:endParaRPr lang="en-GB" dirty="0"/>
          </a:p>
          <a:p>
            <a:pPr marL="0" indent="0">
              <a:buFontTx/>
              <a:buNone/>
            </a:pPr>
            <a:r>
              <a:rPr lang="en-GB" b="1" dirty="0"/>
              <a:t>Answer: Almost 10 teaspoons of sugar </a:t>
            </a:r>
          </a:p>
        </p:txBody>
      </p:sp>
      <p:sp>
        <p:nvSpPr>
          <p:cNvPr id="4" name="Slide Number Placeholder 3"/>
          <p:cNvSpPr>
            <a:spLocks noGrp="1"/>
          </p:cNvSpPr>
          <p:nvPr>
            <p:ph type="sldNum" sz="quarter" idx="10"/>
          </p:nvPr>
        </p:nvSpPr>
        <p:spPr/>
        <p:txBody>
          <a:bodyPr/>
          <a:lstStyle/>
          <a:p>
            <a:fld id="{C5A257C5-F34A-49E7-A33E-C6245D3F952D}" type="slidenum">
              <a:rPr lang="en-GB" smtClean="0"/>
              <a:t>14</a:t>
            </a:fld>
            <a:endParaRPr lang="en-GB"/>
          </a:p>
        </p:txBody>
      </p:sp>
    </p:spTree>
    <p:extLst>
      <p:ext uri="{BB962C8B-B14F-4D97-AF65-F5344CB8AC3E}">
        <p14:creationId xmlns:p14="http://schemas.microsoft.com/office/powerpoint/2010/main" val="3374013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Innocent Smoothie Apples and Blackcurrant</a:t>
            </a:r>
          </a:p>
          <a:p>
            <a:pPr marL="171450" indent="-171450">
              <a:buFontTx/>
              <a:buChar char="-"/>
            </a:pPr>
            <a:r>
              <a:rPr lang="en-GB" dirty="0"/>
              <a:t>Smoothie</a:t>
            </a:r>
          </a:p>
          <a:p>
            <a:pPr marL="0" indent="0">
              <a:buFontTx/>
              <a:buNone/>
            </a:pPr>
            <a:endParaRPr lang="en-GB" dirty="0"/>
          </a:p>
          <a:p>
            <a:pPr marL="0" indent="0">
              <a:buFontTx/>
              <a:buNone/>
            </a:pPr>
            <a:r>
              <a:rPr lang="en-GB" b="1" dirty="0"/>
              <a:t>Answer: 5 teaspoons of sugar </a:t>
            </a:r>
          </a:p>
        </p:txBody>
      </p:sp>
      <p:sp>
        <p:nvSpPr>
          <p:cNvPr id="4" name="Slide Number Placeholder 3"/>
          <p:cNvSpPr>
            <a:spLocks noGrp="1"/>
          </p:cNvSpPr>
          <p:nvPr>
            <p:ph type="sldNum" sz="quarter" idx="10"/>
          </p:nvPr>
        </p:nvSpPr>
        <p:spPr/>
        <p:txBody>
          <a:bodyPr/>
          <a:lstStyle/>
          <a:p>
            <a:fld id="{C5A257C5-F34A-49E7-A33E-C6245D3F952D}" type="slidenum">
              <a:rPr lang="en-GB" smtClean="0"/>
              <a:t>15</a:t>
            </a:fld>
            <a:endParaRPr lang="en-GB"/>
          </a:p>
        </p:txBody>
      </p:sp>
    </p:spTree>
    <p:extLst>
      <p:ext uri="{BB962C8B-B14F-4D97-AF65-F5344CB8AC3E}">
        <p14:creationId xmlns:p14="http://schemas.microsoft.com/office/powerpoint/2010/main" val="1311631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Happy Monkey Milkshakes – Strawberry </a:t>
            </a:r>
          </a:p>
          <a:p>
            <a:pPr marL="171450" indent="-171450">
              <a:buFontTx/>
              <a:buChar char="-"/>
            </a:pPr>
            <a:r>
              <a:rPr lang="en-GB" dirty="0"/>
              <a:t>Smoothie</a:t>
            </a:r>
          </a:p>
          <a:p>
            <a:pPr marL="171450" indent="-171450">
              <a:buFontTx/>
              <a:buChar char="-"/>
            </a:pPr>
            <a:endParaRPr lang="en-GB" dirty="0"/>
          </a:p>
          <a:p>
            <a:pPr marL="0" indent="0">
              <a:buFontTx/>
              <a:buNone/>
            </a:pPr>
            <a:r>
              <a:rPr lang="en-GB" b="1" dirty="0"/>
              <a:t>Answer: 4 teaspoons of sugar </a:t>
            </a:r>
          </a:p>
        </p:txBody>
      </p:sp>
      <p:sp>
        <p:nvSpPr>
          <p:cNvPr id="4" name="Slide Number Placeholder 3"/>
          <p:cNvSpPr>
            <a:spLocks noGrp="1"/>
          </p:cNvSpPr>
          <p:nvPr>
            <p:ph type="sldNum" sz="quarter" idx="10"/>
          </p:nvPr>
        </p:nvSpPr>
        <p:spPr/>
        <p:txBody>
          <a:bodyPr/>
          <a:lstStyle/>
          <a:p>
            <a:fld id="{C5A257C5-F34A-49E7-A33E-C6245D3F952D}" type="slidenum">
              <a:rPr lang="en-GB" smtClean="0"/>
              <a:t>16</a:t>
            </a:fld>
            <a:endParaRPr lang="en-GB"/>
          </a:p>
        </p:txBody>
      </p:sp>
    </p:spTree>
    <p:extLst>
      <p:ext uri="{BB962C8B-B14F-4D97-AF65-F5344CB8AC3E}">
        <p14:creationId xmlns:p14="http://schemas.microsoft.com/office/powerpoint/2010/main" val="3063704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aseline="0" dirty="0" err="1"/>
              <a:t>Vimto</a:t>
            </a:r>
            <a:endParaRPr lang="en-GB" baseline="0" dirty="0"/>
          </a:p>
          <a:p>
            <a:pPr marL="171450" indent="-171450">
              <a:buFontTx/>
              <a:buChar char="-"/>
            </a:pPr>
            <a:r>
              <a:rPr lang="en-GB" baseline="0" dirty="0"/>
              <a:t>Soft drink</a:t>
            </a:r>
          </a:p>
          <a:p>
            <a:pPr marL="0" indent="0">
              <a:buFontTx/>
              <a:buNone/>
            </a:pPr>
            <a:endParaRPr lang="en-GB" b="0" baseline="0" dirty="0"/>
          </a:p>
          <a:p>
            <a:pPr marL="0" indent="0">
              <a:buFontTx/>
              <a:buNone/>
            </a:pPr>
            <a:r>
              <a:rPr lang="en-GB" b="1" baseline="0" dirty="0"/>
              <a:t>Answer: 8 teaspoons of sugar </a:t>
            </a:r>
          </a:p>
        </p:txBody>
      </p:sp>
      <p:sp>
        <p:nvSpPr>
          <p:cNvPr id="4" name="Slide Number Placeholder 3"/>
          <p:cNvSpPr>
            <a:spLocks noGrp="1"/>
          </p:cNvSpPr>
          <p:nvPr>
            <p:ph type="sldNum" sz="quarter" idx="10"/>
          </p:nvPr>
        </p:nvSpPr>
        <p:spPr/>
        <p:txBody>
          <a:bodyPr/>
          <a:lstStyle/>
          <a:p>
            <a:fld id="{C5A257C5-F34A-49E7-A33E-C6245D3F952D}" type="slidenum">
              <a:rPr lang="en-GB" smtClean="0"/>
              <a:t>17</a:t>
            </a:fld>
            <a:endParaRPr lang="en-GB"/>
          </a:p>
        </p:txBody>
      </p:sp>
    </p:spTree>
    <p:extLst>
      <p:ext uri="{BB962C8B-B14F-4D97-AF65-F5344CB8AC3E}">
        <p14:creationId xmlns:p14="http://schemas.microsoft.com/office/powerpoint/2010/main" val="1570621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Tap water</a:t>
            </a:r>
          </a:p>
          <a:p>
            <a:pPr marL="171450" indent="-171450">
              <a:buFontTx/>
              <a:buChar char="-"/>
            </a:pPr>
            <a:endParaRPr lang="en-GB" dirty="0"/>
          </a:p>
          <a:p>
            <a:pPr marL="171450" indent="-171450">
              <a:buFontTx/>
              <a:buChar char="-"/>
            </a:pPr>
            <a:r>
              <a:rPr lang="en-GB" dirty="0"/>
              <a:t>Remember, water is the healthiest source of hydration!</a:t>
            </a:r>
          </a:p>
        </p:txBody>
      </p:sp>
      <p:sp>
        <p:nvSpPr>
          <p:cNvPr id="4" name="Slide Number Placeholder 3"/>
          <p:cNvSpPr>
            <a:spLocks noGrp="1"/>
          </p:cNvSpPr>
          <p:nvPr>
            <p:ph type="sldNum" sz="quarter" idx="10"/>
          </p:nvPr>
        </p:nvSpPr>
        <p:spPr/>
        <p:txBody>
          <a:bodyPr/>
          <a:lstStyle/>
          <a:p>
            <a:fld id="{C5A257C5-F34A-49E7-A33E-C6245D3F952D}" type="slidenum">
              <a:rPr lang="en-GB" smtClean="0"/>
              <a:t>18</a:t>
            </a:fld>
            <a:endParaRPr lang="en-GB"/>
          </a:p>
        </p:txBody>
      </p:sp>
    </p:spTree>
    <p:extLst>
      <p:ext uri="{BB962C8B-B14F-4D97-AF65-F5344CB8AC3E}">
        <p14:creationId xmlns:p14="http://schemas.microsoft.com/office/powerpoint/2010/main" val="2964031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Prime Energy Drink – tropical punch </a:t>
            </a:r>
          </a:p>
          <a:p>
            <a:pPr marL="0" indent="0">
              <a:buFontTx/>
              <a:buNone/>
            </a:pPr>
            <a:endParaRPr lang="en-GB" dirty="0"/>
          </a:p>
          <a:p>
            <a:pPr marL="0" indent="0">
              <a:buFontTx/>
              <a:buNone/>
            </a:pPr>
            <a:r>
              <a:rPr lang="en-GB" b="1" dirty="0"/>
              <a:t>Answer: 0 sugar – but lots of caffeine, which is unsuitable for children </a:t>
            </a:r>
          </a:p>
        </p:txBody>
      </p:sp>
      <p:sp>
        <p:nvSpPr>
          <p:cNvPr id="4" name="Slide Number Placeholder 3"/>
          <p:cNvSpPr>
            <a:spLocks noGrp="1"/>
          </p:cNvSpPr>
          <p:nvPr>
            <p:ph type="sldNum" sz="quarter" idx="10"/>
          </p:nvPr>
        </p:nvSpPr>
        <p:spPr/>
        <p:txBody>
          <a:bodyPr/>
          <a:lstStyle/>
          <a:p>
            <a:fld id="{C5A257C5-F34A-49E7-A33E-C6245D3F952D}" type="slidenum">
              <a:rPr lang="en-GB" smtClean="0"/>
              <a:t>19</a:t>
            </a:fld>
            <a:endParaRPr lang="en-GB"/>
          </a:p>
        </p:txBody>
      </p:sp>
    </p:spTree>
    <p:extLst>
      <p:ext uri="{BB962C8B-B14F-4D97-AF65-F5344CB8AC3E}">
        <p14:creationId xmlns:p14="http://schemas.microsoft.com/office/powerpoint/2010/main" val="926340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Ask children to put their hands up if they think bottled sugary drinks harm the planet? </a:t>
            </a:r>
          </a:p>
        </p:txBody>
      </p:sp>
      <p:sp>
        <p:nvSpPr>
          <p:cNvPr id="4" name="Slide Number Placeholder 3"/>
          <p:cNvSpPr>
            <a:spLocks noGrp="1"/>
          </p:cNvSpPr>
          <p:nvPr>
            <p:ph type="sldNum" sz="quarter" idx="10"/>
          </p:nvPr>
        </p:nvSpPr>
        <p:spPr/>
        <p:txBody>
          <a:bodyPr/>
          <a:lstStyle/>
          <a:p>
            <a:fld id="{1E142A4C-0940-4C7A-AB56-79427CE4C720}" type="slidenum">
              <a:rPr lang="en-GB" smtClean="0"/>
              <a:t>20</a:t>
            </a:fld>
            <a:endParaRPr lang="en-GB"/>
          </a:p>
        </p:txBody>
      </p:sp>
    </p:spTree>
    <p:extLst>
      <p:ext uri="{BB962C8B-B14F-4D97-AF65-F5344CB8AC3E}">
        <p14:creationId xmlns:p14="http://schemas.microsoft.com/office/powerpoint/2010/main" val="1718868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Thinking about sugary drinks, put your hands up if you drink sugary drinks every day. </a:t>
            </a:r>
          </a:p>
          <a:p>
            <a:pPr marL="171450" indent="-171450">
              <a:buFont typeface="Arial" panose="020B0604020202020204" pitchFamily="34" charset="0"/>
              <a:buChar char="•"/>
            </a:pPr>
            <a:r>
              <a:rPr lang="en-GB" dirty="0"/>
              <a:t>Put your hand up if you prefer sugary drinks to water.</a:t>
            </a:r>
          </a:p>
          <a:p>
            <a:pPr marL="0" indent="0">
              <a:buFont typeface="Arial" panose="020B0604020202020204" pitchFamily="34" charset="0"/>
              <a:buNone/>
            </a:pPr>
            <a:endParaRPr lang="en-GB" dirty="0"/>
          </a:p>
          <a:p>
            <a:pPr marL="0" indent="0">
              <a:buFont typeface="Arial" panose="020B0604020202020204" pitchFamily="34" charset="0"/>
              <a:buNone/>
            </a:pPr>
            <a:r>
              <a:rPr lang="en-GB" i="0" dirty="0"/>
              <a:t>Image source: Canva </a:t>
            </a:r>
          </a:p>
        </p:txBody>
      </p:sp>
      <p:sp>
        <p:nvSpPr>
          <p:cNvPr id="4" name="Slide Number Placeholder 3"/>
          <p:cNvSpPr>
            <a:spLocks noGrp="1"/>
          </p:cNvSpPr>
          <p:nvPr>
            <p:ph type="sldNum" sz="quarter" idx="5"/>
          </p:nvPr>
        </p:nvSpPr>
        <p:spPr/>
        <p:txBody>
          <a:bodyPr/>
          <a:lstStyle/>
          <a:p>
            <a:fld id="{96826B3D-4336-41CA-A8C7-B5AD4BE8C457}" type="slidenum">
              <a:rPr lang="en-GB" smtClean="0"/>
              <a:t>3</a:t>
            </a:fld>
            <a:endParaRPr lang="en-GB"/>
          </a:p>
        </p:txBody>
      </p:sp>
    </p:spTree>
    <p:extLst>
      <p:ext uri="{BB962C8B-B14F-4D97-AF65-F5344CB8AC3E}">
        <p14:creationId xmlns:p14="http://schemas.microsoft.com/office/powerpoint/2010/main" val="4099587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Explain to children that by 2050, there child be more plastic in the oceans than fish. Ask children why they think this will be a problem?</a:t>
            </a:r>
          </a:p>
        </p:txBody>
      </p:sp>
      <p:sp>
        <p:nvSpPr>
          <p:cNvPr id="4" name="Slide Number Placeholder 3"/>
          <p:cNvSpPr>
            <a:spLocks noGrp="1"/>
          </p:cNvSpPr>
          <p:nvPr>
            <p:ph type="sldNum" sz="quarter" idx="10"/>
          </p:nvPr>
        </p:nvSpPr>
        <p:spPr/>
        <p:txBody>
          <a:bodyPr/>
          <a:lstStyle/>
          <a:p>
            <a:fld id="{1E142A4C-0940-4C7A-AB56-79427CE4C720}" type="slidenum">
              <a:rPr lang="en-GB" smtClean="0"/>
              <a:t>21</a:t>
            </a:fld>
            <a:endParaRPr lang="en-GB"/>
          </a:p>
        </p:txBody>
      </p:sp>
    </p:spTree>
    <p:extLst>
      <p:ext uri="{BB962C8B-B14F-4D97-AF65-F5344CB8AC3E}">
        <p14:creationId xmlns:p14="http://schemas.microsoft.com/office/powerpoint/2010/main" val="1021860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Explain to children that plastic bottles can break up into lots of tiny pieces which can be found everywhere – they can even end up in our drinking water!</a:t>
            </a:r>
          </a:p>
          <a:p>
            <a:pPr marL="0" lvl="0" indent="0">
              <a:buFont typeface="Arial" panose="020B0604020202020204" pitchFamily="34" charset="0"/>
              <a:buNone/>
            </a:pPr>
            <a:r>
              <a:rPr lang="en-GB" sz="1200" kern="1200" dirty="0">
                <a:solidFill>
                  <a:schemeClr val="tx1"/>
                </a:solidFill>
                <a:effectLst/>
                <a:latin typeface="+mn-lt"/>
                <a:ea typeface="+mn-ea"/>
                <a:cs typeface="+mn-cs"/>
              </a:rPr>
              <a:t>Sea creatures can become tangled by plastic bags, abandoned fishing gear or discarded six-pack rings.</a:t>
            </a:r>
          </a:p>
          <a:p>
            <a:pPr marL="0" lvl="0" indent="0">
              <a:buFont typeface="Arial" panose="020B0604020202020204" pitchFamily="34" charset="0"/>
              <a:buNone/>
            </a:pPr>
            <a:r>
              <a:rPr lang="en-GB" sz="1200" kern="1200" dirty="0">
                <a:solidFill>
                  <a:schemeClr val="tx1"/>
                </a:solidFill>
                <a:effectLst/>
                <a:latin typeface="+mn-lt"/>
                <a:ea typeface="+mn-ea"/>
                <a:cs typeface="+mn-cs"/>
              </a:rPr>
              <a:t>Starvation occurs when an animal’s stomach is so packed with plastics that it reduces the animal’s urge to eat, causing starvation.</a:t>
            </a:r>
          </a:p>
          <a:p>
            <a:pPr marL="0" indent="0">
              <a:buFont typeface="Arial" panose="020B0604020202020204" pitchFamily="34" charset="0"/>
              <a:buNone/>
            </a:pPr>
            <a:r>
              <a:rPr lang="en-GB" sz="1200" kern="1200" dirty="0">
                <a:solidFill>
                  <a:schemeClr val="tx1"/>
                </a:solidFill>
                <a:effectLst/>
                <a:latin typeface="+mn-lt"/>
                <a:ea typeface="+mn-ea"/>
                <a:cs typeface="+mn-cs"/>
              </a:rPr>
              <a:t>Digestion problems occur when animals eat plastics, such as bottles or bags, cannot be digested or passed by an animal so it stays in the gut. </a:t>
            </a:r>
            <a:endParaRPr lang="en-GB" dirty="0">
              <a:solidFill>
                <a:srgbClr val="FF0000"/>
              </a:solidFill>
            </a:endParaRPr>
          </a:p>
          <a:p>
            <a:pPr marL="0" indent="0">
              <a:buFontTx/>
              <a:buNone/>
            </a:pPr>
            <a:endParaRPr lang="en-GB" dirty="0"/>
          </a:p>
          <a:p>
            <a:pPr marL="0" indent="0">
              <a:buFontTx/>
              <a:buNone/>
            </a:pPr>
            <a:endParaRPr lang="en-GB" dirty="0"/>
          </a:p>
        </p:txBody>
      </p:sp>
      <p:sp>
        <p:nvSpPr>
          <p:cNvPr id="4" name="Slide Number Placeholder 3"/>
          <p:cNvSpPr>
            <a:spLocks noGrp="1"/>
          </p:cNvSpPr>
          <p:nvPr>
            <p:ph type="sldNum" sz="quarter" idx="10"/>
          </p:nvPr>
        </p:nvSpPr>
        <p:spPr/>
        <p:txBody>
          <a:bodyPr/>
          <a:lstStyle/>
          <a:p>
            <a:fld id="{C5A257C5-F34A-49E7-A33E-C6245D3F952D}" type="slidenum">
              <a:rPr lang="en-GB" smtClean="0"/>
              <a:t>22</a:t>
            </a:fld>
            <a:endParaRPr lang="en-GB"/>
          </a:p>
        </p:txBody>
      </p:sp>
    </p:spTree>
    <p:extLst>
      <p:ext uri="{BB962C8B-B14F-4D97-AF65-F5344CB8AC3E}">
        <p14:creationId xmlns:p14="http://schemas.microsoft.com/office/powerpoint/2010/main" val="1231909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FF0000"/>
                </a:solidFill>
                <a:latin typeface="+mn-lt"/>
              </a:rPr>
              <a:t>An easy way to reduce your</a:t>
            </a:r>
            <a:r>
              <a:rPr lang="en-GB" baseline="0" dirty="0">
                <a:solidFill>
                  <a:srgbClr val="FF0000"/>
                </a:solidFill>
                <a:latin typeface="+mn-lt"/>
              </a:rPr>
              <a:t> sugar intake is to stop or cut down on sugary drinks and to Give Up Loving Pop.</a:t>
            </a:r>
          </a:p>
          <a:p>
            <a:endParaRPr lang="en-GB" baseline="0" dirty="0">
              <a:solidFill>
                <a:srgbClr val="FF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latin typeface="+mn-lt"/>
              </a:rPr>
              <a:t>Remember,</a:t>
            </a:r>
            <a:r>
              <a:rPr lang="en-GB" baseline="0" dirty="0">
                <a:solidFill>
                  <a:srgbClr val="FF0000"/>
                </a:solidFill>
                <a:latin typeface="+mn-lt"/>
              </a:rPr>
              <a:t> the maximum amount of sugar for your age group* includes added sugar found in food too.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solidFill>
                <a:srgbClr val="FF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solidFill>
                  <a:srgbClr val="FF0000"/>
                </a:solidFill>
                <a:latin typeface="+mn-lt"/>
              </a:rPr>
              <a:t>Give up Loving Pop to protect our planet and our teeth!</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solidFill>
                <a:srgbClr val="FF0000"/>
              </a:solidFill>
              <a:latin typeface="+mn-lt"/>
            </a:endParaRPr>
          </a:p>
          <a:p>
            <a:endParaRPr lang="en-GB" baseline="0" dirty="0">
              <a:solidFill>
                <a:srgbClr val="FF0000"/>
              </a:solidFill>
              <a:latin typeface="+mn-lt"/>
            </a:endParaRPr>
          </a:p>
          <a:p>
            <a:endParaRPr lang="en-GB" dirty="0"/>
          </a:p>
        </p:txBody>
      </p:sp>
      <p:sp>
        <p:nvSpPr>
          <p:cNvPr id="4" name="Slide Number Placeholder 3"/>
          <p:cNvSpPr>
            <a:spLocks noGrp="1"/>
          </p:cNvSpPr>
          <p:nvPr>
            <p:ph type="sldNum" sz="quarter" idx="10"/>
          </p:nvPr>
        </p:nvSpPr>
        <p:spPr/>
        <p:txBody>
          <a:bodyPr/>
          <a:lstStyle/>
          <a:p>
            <a:fld id="{1E142A4C-0940-4C7A-AB56-79427CE4C720}" type="slidenum">
              <a:rPr lang="en-GB" smtClean="0"/>
              <a:t>23</a:t>
            </a:fld>
            <a:endParaRPr lang="en-GB"/>
          </a:p>
        </p:txBody>
      </p:sp>
    </p:spTree>
    <p:extLst>
      <p:ext uri="{BB962C8B-B14F-4D97-AF65-F5344CB8AC3E}">
        <p14:creationId xmlns:p14="http://schemas.microsoft.com/office/powerpoint/2010/main" val="1922304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FF0000"/>
                </a:solidFill>
                <a:latin typeface="+mn-lt"/>
              </a:rPr>
              <a:t>An easy way to reduce your</a:t>
            </a:r>
            <a:r>
              <a:rPr lang="en-GB" baseline="0" dirty="0">
                <a:solidFill>
                  <a:srgbClr val="FF0000"/>
                </a:solidFill>
                <a:latin typeface="+mn-lt"/>
              </a:rPr>
              <a:t> sugar intake is to stop or cut down on sugary drinks and to Give Up Loving Pop.</a:t>
            </a:r>
          </a:p>
          <a:p>
            <a:endParaRPr lang="en-GB" baseline="0" dirty="0">
              <a:solidFill>
                <a:srgbClr val="FF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latin typeface="+mn-lt"/>
              </a:rPr>
              <a:t>Remember,</a:t>
            </a:r>
            <a:r>
              <a:rPr lang="en-GB" baseline="0" dirty="0">
                <a:solidFill>
                  <a:srgbClr val="FF0000"/>
                </a:solidFill>
                <a:latin typeface="+mn-lt"/>
              </a:rPr>
              <a:t> the maximum amount of sugar for your age group* includes added sugar found in food too.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solidFill>
                <a:srgbClr val="FF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solidFill>
                  <a:srgbClr val="FF0000"/>
                </a:solidFill>
                <a:latin typeface="+mn-lt"/>
              </a:rPr>
              <a:t>* 5tsp/ cubes for </a:t>
            </a:r>
            <a:r>
              <a:rPr lang="en-GB" baseline="0" dirty="0"/>
              <a:t>4-6 year olds and 6tsp/ cubes for 7-10 year olds.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solidFill>
                <a:srgbClr val="FF0000"/>
              </a:solidFill>
              <a:latin typeface="+mn-lt"/>
            </a:endParaRPr>
          </a:p>
          <a:p>
            <a:endParaRPr lang="en-GB" baseline="0" dirty="0">
              <a:solidFill>
                <a:srgbClr val="FF0000"/>
              </a:solidFill>
              <a:latin typeface="+mn-lt"/>
            </a:endParaRPr>
          </a:p>
          <a:p>
            <a:endParaRPr lang="en-GB" dirty="0"/>
          </a:p>
        </p:txBody>
      </p:sp>
      <p:sp>
        <p:nvSpPr>
          <p:cNvPr id="4" name="Slide Number Placeholder 3"/>
          <p:cNvSpPr>
            <a:spLocks noGrp="1"/>
          </p:cNvSpPr>
          <p:nvPr>
            <p:ph type="sldNum" sz="quarter" idx="10"/>
          </p:nvPr>
        </p:nvSpPr>
        <p:spPr/>
        <p:txBody>
          <a:bodyPr/>
          <a:lstStyle/>
          <a:p>
            <a:fld id="{1E142A4C-0940-4C7A-AB56-79427CE4C720}" type="slidenum">
              <a:rPr lang="en-GB" smtClean="0"/>
              <a:t>24</a:t>
            </a:fld>
            <a:endParaRPr lang="en-GB"/>
          </a:p>
        </p:txBody>
      </p:sp>
    </p:spTree>
    <p:extLst>
      <p:ext uri="{BB962C8B-B14F-4D97-AF65-F5344CB8AC3E}">
        <p14:creationId xmlns:p14="http://schemas.microsoft.com/office/powerpoint/2010/main" val="2691879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FF0000"/>
                </a:solidFill>
                <a:latin typeface="+mn-lt"/>
              </a:rPr>
              <a:t>Cutting out sugary drinks is an easy way to reduce how much sugar we eat and drink. Why not see if you can</a:t>
            </a:r>
            <a:r>
              <a:rPr lang="en-GB" baseline="0" dirty="0">
                <a:solidFill>
                  <a:srgbClr val="FF0000"/>
                </a:solidFill>
                <a:latin typeface="+mn-lt"/>
              </a:rPr>
              <a:t> stop drinking sugary drinks for four weeks and see how you feel. You never know you may not even miss them.</a:t>
            </a:r>
          </a:p>
          <a:p>
            <a:endParaRPr lang="en-GB" baseline="0" dirty="0">
              <a:solidFill>
                <a:srgbClr val="FF0000"/>
              </a:solidFill>
              <a:latin typeface="+mn-lt"/>
            </a:endParaRPr>
          </a:p>
          <a:p>
            <a:r>
              <a:rPr lang="en-GB" baseline="0" dirty="0">
                <a:solidFill>
                  <a:srgbClr val="FF0000"/>
                </a:solidFill>
                <a:latin typeface="+mn-lt"/>
              </a:rPr>
              <a:t>There are lots of benefits to drinking water or milk instead (see slide) – ask “can you think of any more?”</a:t>
            </a:r>
          </a:p>
          <a:p>
            <a:endParaRPr lang="en-GB" baseline="0" dirty="0">
              <a:solidFill>
                <a:srgbClr val="FF0000"/>
              </a:solidFill>
              <a:latin typeface="+mn-lt"/>
            </a:endParaRPr>
          </a:p>
          <a:p>
            <a:r>
              <a:rPr lang="en-GB" baseline="0" dirty="0">
                <a:solidFill>
                  <a:srgbClr val="FF0000"/>
                </a:solidFill>
                <a:latin typeface="+mn-lt"/>
              </a:rPr>
              <a:t>Finish with a show of hands “who will Give Up Loving Pop for four weeks and switch to water and milk?”</a:t>
            </a:r>
          </a:p>
          <a:p>
            <a:endParaRPr lang="en-GB" dirty="0"/>
          </a:p>
        </p:txBody>
      </p:sp>
      <p:sp>
        <p:nvSpPr>
          <p:cNvPr id="4" name="Slide Number Placeholder 3"/>
          <p:cNvSpPr>
            <a:spLocks noGrp="1"/>
          </p:cNvSpPr>
          <p:nvPr>
            <p:ph type="sldNum" sz="quarter" idx="10"/>
          </p:nvPr>
        </p:nvSpPr>
        <p:spPr/>
        <p:txBody>
          <a:bodyPr/>
          <a:lstStyle/>
          <a:p>
            <a:fld id="{1E142A4C-0940-4C7A-AB56-79427CE4C720}" type="slidenum">
              <a:rPr lang="en-GB" smtClean="0"/>
              <a:t>25</a:t>
            </a:fld>
            <a:endParaRPr lang="en-GB"/>
          </a:p>
        </p:txBody>
      </p:sp>
    </p:spTree>
    <p:extLst>
      <p:ext uri="{BB962C8B-B14F-4D97-AF65-F5344CB8AC3E}">
        <p14:creationId xmlns:p14="http://schemas.microsoft.com/office/powerpoint/2010/main" val="3356399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to the children that having too much sugar can cause problems for our teeth, but can also impact on our health in later life too. </a:t>
            </a:r>
          </a:p>
        </p:txBody>
      </p:sp>
      <p:sp>
        <p:nvSpPr>
          <p:cNvPr id="4" name="Slide Number Placeholder 3"/>
          <p:cNvSpPr>
            <a:spLocks noGrp="1"/>
          </p:cNvSpPr>
          <p:nvPr>
            <p:ph type="sldNum" sz="quarter" idx="10"/>
          </p:nvPr>
        </p:nvSpPr>
        <p:spPr/>
        <p:txBody>
          <a:bodyPr/>
          <a:lstStyle/>
          <a:p>
            <a:fld id="{96826B3D-4336-41CA-A8C7-B5AD4BE8C457}" type="slidenum">
              <a:rPr lang="en-GB" smtClean="0"/>
              <a:t>4</a:t>
            </a:fld>
            <a:endParaRPr lang="en-GB"/>
          </a:p>
        </p:txBody>
      </p:sp>
    </p:spTree>
    <p:extLst>
      <p:ext uri="{BB962C8B-B14F-4D97-AF65-F5344CB8AC3E}">
        <p14:creationId xmlns:p14="http://schemas.microsoft.com/office/powerpoint/2010/main" val="1791099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children what they think of this picture. Explain that the brown bits on the teeth are decayed teeth, caused by eating too much sugar and not brushing teeth properly. Explain that in some serious cases, teeth have to be taken out because they have rotten and could cause harm to the gums. </a:t>
            </a:r>
          </a:p>
        </p:txBody>
      </p:sp>
      <p:sp>
        <p:nvSpPr>
          <p:cNvPr id="4" name="Slide Number Placeholder 3"/>
          <p:cNvSpPr>
            <a:spLocks noGrp="1"/>
          </p:cNvSpPr>
          <p:nvPr>
            <p:ph type="sldNum" sz="quarter" idx="5"/>
          </p:nvPr>
        </p:nvSpPr>
        <p:spPr/>
        <p:txBody>
          <a:bodyPr/>
          <a:lstStyle/>
          <a:p>
            <a:fld id="{1E142A4C-0940-4C7A-AB56-79427CE4C720}" type="slidenum">
              <a:rPr lang="en-GB" smtClean="0"/>
              <a:t>5</a:t>
            </a:fld>
            <a:endParaRPr lang="en-GB"/>
          </a:p>
        </p:txBody>
      </p:sp>
    </p:spTree>
    <p:extLst>
      <p:ext uri="{BB962C8B-B14F-4D97-AF65-F5344CB8AC3E}">
        <p14:creationId xmlns:p14="http://schemas.microsoft.com/office/powerpoint/2010/main" val="2138251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Ask the 7–10-year-olds to guess how many teaspoons of sugar they should have per day - tell them they should have no more than 6 teaspoons of sugar per day. (One teaspoon = equals 4 grams sugar). Ask the children to count the number of teaspoons together out loud. (have some teaspoons out on tables to demonstrate/ or get children to count on fingers) </a:t>
            </a:r>
          </a:p>
          <a:p>
            <a:endParaRPr lang="en-GB" baseline="0" dirty="0"/>
          </a:p>
          <a:p>
            <a:r>
              <a:rPr lang="en-GB" baseline="0" dirty="0"/>
              <a:t>“Does this seem like a lot or a small amount of sugar?”</a:t>
            </a:r>
          </a:p>
          <a:p>
            <a:endParaRPr lang="en-GB" baseline="0" dirty="0"/>
          </a:p>
          <a:p>
            <a:r>
              <a:rPr lang="en-GB" baseline="0" dirty="0"/>
              <a:t>Ask the children “can you remember how many teaspoons of sugar there are in a can of Coca-Cola?” (If you need a reminder it is 9tsp). </a:t>
            </a:r>
          </a:p>
          <a:p>
            <a:endParaRPr lang="en-GB" baseline="0" dirty="0"/>
          </a:p>
          <a:p>
            <a:r>
              <a:rPr lang="en-GB" baseline="0" dirty="0"/>
              <a:t>Ask “how many cans of Coca-Cola could you have per day to stay within the maximum guidelines?” The answer is none. A can of Coca-Cola would take </a:t>
            </a:r>
            <a:r>
              <a:rPr lang="en-GB" b="1" baseline="0" dirty="0"/>
              <a:t>all</a:t>
            </a:r>
            <a:r>
              <a:rPr lang="en-GB" baseline="0" dirty="0"/>
              <a:t> of the children way over the maximum amount of sugar and this is without considering the sugar in the other food and drink you have during the day.</a:t>
            </a:r>
            <a:endParaRPr lang="en-GB" dirty="0"/>
          </a:p>
        </p:txBody>
      </p:sp>
      <p:sp>
        <p:nvSpPr>
          <p:cNvPr id="4" name="Slide Number Placeholder 3"/>
          <p:cNvSpPr>
            <a:spLocks noGrp="1"/>
          </p:cNvSpPr>
          <p:nvPr>
            <p:ph type="sldNum" sz="quarter" idx="10"/>
          </p:nvPr>
        </p:nvSpPr>
        <p:spPr/>
        <p:txBody>
          <a:bodyPr/>
          <a:lstStyle/>
          <a:p>
            <a:fld id="{1E142A4C-0940-4C7A-AB56-79427CE4C720}" type="slidenum">
              <a:rPr lang="en-GB" smtClean="0"/>
              <a:t>6</a:t>
            </a:fld>
            <a:endParaRPr lang="en-GB"/>
          </a:p>
        </p:txBody>
      </p:sp>
    </p:spTree>
    <p:extLst>
      <p:ext uri="{BB962C8B-B14F-4D97-AF65-F5344CB8AC3E}">
        <p14:creationId xmlns:p14="http://schemas.microsoft.com/office/powerpoint/2010/main" val="894592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latin typeface="+mn-lt"/>
              </a:rPr>
              <a:t>Introduce</a:t>
            </a:r>
            <a:r>
              <a:rPr lang="en-GB" b="0" baseline="0" dirty="0">
                <a:latin typeface="+mn-lt"/>
              </a:rPr>
              <a:t> the ‘Rethink your drink’ game. Ask the children if they remember how much sugar they should have as a maximum per day. </a:t>
            </a:r>
          </a:p>
          <a:p>
            <a:r>
              <a:rPr lang="en-GB" sz="1200" b="0" dirty="0">
                <a:solidFill>
                  <a:schemeClr val="tx1"/>
                </a:solidFill>
                <a:latin typeface="+mn-lt"/>
              </a:rPr>
              <a:t>19g or 5 tsps. for children aged 4 to 6</a:t>
            </a:r>
          </a:p>
          <a:p>
            <a:r>
              <a:rPr lang="en-GB" sz="1200" b="0" dirty="0">
                <a:solidFill>
                  <a:schemeClr val="tx1"/>
                </a:solidFill>
                <a:latin typeface="+mn-lt"/>
              </a:rPr>
              <a:t>24g or 6 tsps. for children aged 7 to 10</a:t>
            </a:r>
          </a:p>
          <a:p>
            <a:endParaRPr lang="en-GB" sz="1200" b="0" dirty="0">
              <a:solidFill>
                <a:schemeClr val="tx1"/>
              </a:solidFill>
              <a:latin typeface="+mn-lt"/>
            </a:endParaRPr>
          </a:p>
          <a:p>
            <a:r>
              <a:rPr lang="en-GB" sz="1200" b="0" dirty="0">
                <a:solidFill>
                  <a:schemeClr val="tx1"/>
                </a:solidFill>
                <a:latin typeface="+mn-lt"/>
              </a:rPr>
              <a:t>Then explain that</a:t>
            </a:r>
            <a:r>
              <a:rPr lang="en-GB" sz="1200" b="0" baseline="0" dirty="0">
                <a:solidFill>
                  <a:schemeClr val="tx1"/>
                </a:solidFill>
                <a:latin typeface="+mn-lt"/>
              </a:rPr>
              <a:t> you will show a number of different drinks, and the children need to put their hands up and guess how many teaspoons of sugar is in the drinks. Alternatively, each child can have a piece of paper (or work in pairs) and write down the number of teaspoons they think is in each drink and discuss at the end of the game. </a:t>
            </a:r>
          </a:p>
          <a:p>
            <a:endParaRPr lang="en-GB" sz="1200" b="0" baseline="0" dirty="0">
              <a:solidFill>
                <a:schemeClr val="tx1"/>
              </a:solidFill>
              <a:latin typeface="+mn-lt"/>
            </a:endParaRPr>
          </a:p>
          <a:p>
            <a:r>
              <a:rPr lang="en-GB" sz="1200" b="0" baseline="0" dirty="0">
                <a:solidFill>
                  <a:schemeClr val="tx1"/>
                </a:solidFill>
                <a:latin typeface="+mn-lt"/>
              </a:rPr>
              <a:t>This game will get them thinking and also get them moving!</a:t>
            </a:r>
            <a:endParaRPr lang="en-GB" sz="1200" b="0" dirty="0">
              <a:solidFill>
                <a:schemeClr val="tx1"/>
              </a:solidFill>
              <a:latin typeface="+mn-lt"/>
            </a:endParaRPr>
          </a:p>
          <a:p>
            <a:endParaRPr lang="en-GB" dirty="0"/>
          </a:p>
        </p:txBody>
      </p:sp>
      <p:sp>
        <p:nvSpPr>
          <p:cNvPr id="4" name="Slide Number Placeholder 3"/>
          <p:cNvSpPr>
            <a:spLocks noGrp="1"/>
          </p:cNvSpPr>
          <p:nvPr>
            <p:ph type="sldNum" sz="quarter" idx="10"/>
          </p:nvPr>
        </p:nvSpPr>
        <p:spPr/>
        <p:txBody>
          <a:bodyPr/>
          <a:lstStyle/>
          <a:p>
            <a:fld id="{1E142A4C-0940-4C7A-AB56-79427CE4C720}" type="slidenum">
              <a:rPr lang="en-GB" smtClean="0"/>
              <a:t>7</a:t>
            </a:fld>
            <a:endParaRPr lang="en-GB"/>
          </a:p>
        </p:txBody>
      </p:sp>
    </p:spTree>
    <p:extLst>
      <p:ext uri="{BB962C8B-B14F-4D97-AF65-F5344CB8AC3E}">
        <p14:creationId xmlns:p14="http://schemas.microsoft.com/office/powerpoint/2010/main" val="3887504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Coca-</a:t>
            </a:r>
            <a:r>
              <a:rPr lang="en-GB" baseline="0" dirty="0"/>
              <a:t>Cola</a:t>
            </a:r>
          </a:p>
          <a:p>
            <a:pPr marL="171450" indent="-171450">
              <a:buFontTx/>
              <a:buChar char="-"/>
            </a:pPr>
            <a:r>
              <a:rPr lang="en-GB" baseline="0" dirty="0"/>
              <a:t>Soft drink</a:t>
            </a:r>
          </a:p>
          <a:p>
            <a:pPr marL="0" indent="0">
              <a:buFontTx/>
              <a:buNone/>
            </a:pPr>
            <a:endParaRPr lang="en-GB" baseline="0" dirty="0"/>
          </a:p>
          <a:p>
            <a:pPr marL="0" indent="0">
              <a:buFontTx/>
              <a:buNone/>
            </a:pPr>
            <a:r>
              <a:rPr lang="en-GB" b="1" i="0" baseline="0" dirty="0"/>
              <a:t>Answer: 9 teaspoons of sugar </a:t>
            </a:r>
          </a:p>
        </p:txBody>
      </p:sp>
      <p:sp>
        <p:nvSpPr>
          <p:cNvPr id="4" name="Slide Number Placeholder 3"/>
          <p:cNvSpPr>
            <a:spLocks noGrp="1"/>
          </p:cNvSpPr>
          <p:nvPr>
            <p:ph type="sldNum" sz="quarter" idx="10"/>
          </p:nvPr>
        </p:nvSpPr>
        <p:spPr/>
        <p:txBody>
          <a:bodyPr/>
          <a:lstStyle/>
          <a:p>
            <a:fld id="{C5A257C5-F34A-49E7-A33E-C6245D3F952D}" type="slidenum">
              <a:rPr lang="en-GB" smtClean="0"/>
              <a:t>8</a:t>
            </a:fld>
            <a:endParaRPr lang="en-GB"/>
          </a:p>
        </p:txBody>
      </p:sp>
    </p:spTree>
    <p:extLst>
      <p:ext uri="{BB962C8B-B14F-4D97-AF65-F5344CB8AC3E}">
        <p14:creationId xmlns:p14="http://schemas.microsoft.com/office/powerpoint/2010/main" val="1098786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Pure orange juice</a:t>
            </a:r>
          </a:p>
          <a:p>
            <a:pPr marL="171450" indent="-171450">
              <a:buFontTx/>
              <a:buChar char="-"/>
            </a:pPr>
            <a:r>
              <a:rPr lang="en-GB" dirty="0"/>
              <a:t>Fruit Juice</a:t>
            </a:r>
          </a:p>
          <a:p>
            <a:pPr marL="0" indent="0">
              <a:buFontTx/>
              <a:buNone/>
            </a:pPr>
            <a:endParaRPr lang="en-GB" dirty="0"/>
          </a:p>
          <a:p>
            <a:pPr marL="0" indent="0">
              <a:buFontTx/>
              <a:buNone/>
            </a:pPr>
            <a:r>
              <a:rPr lang="en-GB" b="1" dirty="0"/>
              <a:t>Answer: 5 teaspoons of sugar </a:t>
            </a:r>
          </a:p>
          <a:p>
            <a:pPr marL="0" indent="0">
              <a:buFontTx/>
              <a:buNone/>
            </a:pPr>
            <a:endParaRPr lang="en-GB" dirty="0"/>
          </a:p>
          <a:p>
            <a:pPr marL="0" indent="0">
              <a:buFontTx/>
              <a:buNone/>
            </a:pPr>
            <a:r>
              <a:rPr lang="en-GB" dirty="0"/>
              <a:t>A glass of pure fruit juice counts towards your 5 a day but still</a:t>
            </a:r>
            <a:r>
              <a:rPr lang="en-GB" baseline="0" dirty="0"/>
              <a:t> contains a lot of sugar. Best to have juice during mealtimes.</a:t>
            </a:r>
            <a:endParaRPr lang="en-GB" dirty="0"/>
          </a:p>
        </p:txBody>
      </p:sp>
      <p:sp>
        <p:nvSpPr>
          <p:cNvPr id="4" name="Slide Number Placeholder 3"/>
          <p:cNvSpPr>
            <a:spLocks noGrp="1"/>
          </p:cNvSpPr>
          <p:nvPr>
            <p:ph type="sldNum" sz="quarter" idx="10"/>
          </p:nvPr>
        </p:nvSpPr>
        <p:spPr/>
        <p:txBody>
          <a:bodyPr/>
          <a:lstStyle/>
          <a:p>
            <a:fld id="{C5A257C5-F34A-49E7-A33E-C6245D3F952D}" type="slidenum">
              <a:rPr lang="en-GB" smtClean="0"/>
              <a:t>9</a:t>
            </a:fld>
            <a:endParaRPr lang="en-GB"/>
          </a:p>
        </p:txBody>
      </p:sp>
    </p:spTree>
    <p:extLst>
      <p:ext uri="{BB962C8B-B14F-4D97-AF65-F5344CB8AC3E}">
        <p14:creationId xmlns:p14="http://schemas.microsoft.com/office/powerpoint/2010/main" val="4121743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Ribena Blackcurrant</a:t>
            </a:r>
          </a:p>
          <a:p>
            <a:pPr marL="171450" indent="-171450">
              <a:buFontTx/>
              <a:buChar char="-"/>
            </a:pPr>
            <a:r>
              <a:rPr lang="en-GB" dirty="0"/>
              <a:t>Soft</a:t>
            </a:r>
            <a:r>
              <a:rPr lang="en-GB" baseline="0" dirty="0"/>
              <a:t> drink</a:t>
            </a:r>
          </a:p>
          <a:p>
            <a:pPr marL="0" indent="0">
              <a:buFontTx/>
              <a:buNone/>
            </a:pPr>
            <a:endParaRPr lang="en-GB" b="1" baseline="0" dirty="0"/>
          </a:p>
          <a:p>
            <a:pPr marL="0" indent="0">
              <a:buFontTx/>
              <a:buNone/>
            </a:pPr>
            <a:r>
              <a:rPr lang="en-GB" b="1" baseline="0" dirty="0"/>
              <a:t>Answer: Almost 6 teaspoons of sugar</a:t>
            </a:r>
          </a:p>
        </p:txBody>
      </p:sp>
      <p:sp>
        <p:nvSpPr>
          <p:cNvPr id="4" name="Slide Number Placeholder 3"/>
          <p:cNvSpPr>
            <a:spLocks noGrp="1"/>
          </p:cNvSpPr>
          <p:nvPr>
            <p:ph type="sldNum" sz="quarter" idx="10"/>
          </p:nvPr>
        </p:nvSpPr>
        <p:spPr/>
        <p:txBody>
          <a:bodyPr/>
          <a:lstStyle/>
          <a:p>
            <a:fld id="{C5A257C5-F34A-49E7-A33E-C6245D3F952D}" type="slidenum">
              <a:rPr lang="en-GB" smtClean="0"/>
              <a:t>10</a:t>
            </a:fld>
            <a:endParaRPr lang="en-GB"/>
          </a:p>
        </p:txBody>
      </p:sp>
    </p:spTree>
    <p:extLst>
      <p:ext uri="{BB962C8B-B14F-4D97-AF65-F5344CB8AC3E}">
        <p14:creationId xmlns:p14="http://schemas.microsoft.com/office/powerpoint/2010/main" val="4232988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C6D9B55-698A-490D-BF2B-E192E363B298}" type="datetimeFigureOut">
              <a:rPr lang="en-GB" smtClean="0"/>
              <a:t>17/07/2023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F500A6-2795-4B83-BD76-A348C2B3D8F0}" type="slidenum">
              <a:rPr lang="en-GB" smtClean="0"/>
              <a:t>‹#›</a:t>
            </a:fld>
            <a:endParaRPr lang="en-GB"/>
          </a:p>
        </p:txBody>
      </p:sp>
    </p:spTree>
    <p:extLst>
      <p:ext uri="{BB962C8B-B14F-4D97-AF65-F5344CB8AC3E}">
        <p14:creationId xmlns:p14="http://schemas.microsoft.com/office/powerpoint/2010/main" val="1993548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6D9B55-698A-490D-BF2B-E192E363B298}" type="datetimeFigureOut">
              <a:rPr lang="en-GB" smtClean="0"/>
              <a:t>17/07/2023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F500A6-2795-4B83-BD76-A348C2B3D8F0}" type="slidenum">
              <a:rPr lang="en-GB" smtClean="0"/>
              <a:t>‹#›</a:t>
            </a:fld>
            <a:endParaRPr lang="en-GB"/>
          </a:p>
        </p:txBody>
      </p:sp>
    </p:spTree>
    <p:extLst>
      <p:ext uri="{BB962C8B-B14F-4D97-AF65-F5344CB8AC3E}">
        <p14:creationId xmlns:p14="http://schemas.microsoft.com/office/powerpoint/2010/main" val="267087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6D9B55-698A-490D-BF2B-E192E363B298}" type="datetimeFigureOut">
              <a:rPr lang="en-GB" smtClean="0"/>
              <a:t>17/07/2023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F500A6-2795-4B83-BD76-A348C2B3D8F0}" type="slidenum">
              <a:rPr lang="en-GB" smtClean="0"/>
              <a:t>‹#›</a:t>
            </a:fld>
            <a:endParaRPr lang="en-GB"/>
          </a:p>
        </p:txBody>
      </p:sp>
    </p:spTree>
    <p:extLst>
      <p:ext uri="{BB962C8B-B14F-4D97-AF65-F5344CB8AC3E}">
        <p14:creationId xmlns:p14="http://schemas.microsoft.com/office/powerpoint/2010/main" val="3522892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ULP 2">
    <p:spTree>
      <p:nvGrpSpPr>
        <p:cNvPr id="1" name=""/>
        <p:cNvGrpSpPr/>
        <p:nvPr/>
      </p:nvGrpSpPr>
      <p:grpSpPr>
        <a:xfrm>
          <a:off x="0" y="0"/>
          <a:ext cx="0" cy="0"/>
          <a:chOff x="0" y="0"/>
          <a:chExt cx="0" cy="0"/>
        </a:xfrm>
      </p:grpSpPr>
      <p:sp>
        <p:nvSpPr>
          <p:cNvPr id="3" name="AutoShape 2"/>
          <p:cNvSpPr>
            <a:spLocks noChangeArrowheads="1"/>
          </p:cNvSpPr>
          <p:nvPr userDrawn="1"/>
        </p:nvSpPr>
        <p:spPr bwMode="auto">
          <a:xfrm rot="10800000">
            <a:off x="0" y="0"/>
            <a:ext cx="12192000" cy="2053680"/>
          </a:xfrm>
          <a:prstGeom prst="flowChartManualInput">
            <a:avLst/>
          </a:prstGeom>
          <a:solidFill>
            <a:srgbClr val="D1232A"/>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GB" sz="1350"/>
          </a:p>
        </p:txBody>
      </p:sp>
    </p:spTree>
    <p:extLst>
      <p:ext uri="{BB962C8B-B14F-4D97-AF65-F5344CB8AC3E}">
        <p14:creationId xmlns:p14="http://schemas.microsoft.com/office/powerpoint/2010/main" val="2794607980"/>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07E756-E108-423A-908D-799608D3B791}" type="datetimeFigureOut">
              <a:rPr lang="en-GB" smtClean="0">
                <a:solidFill>
                  <a:prstClr val="black">
                    <a:tint val="75000"/>
                  </a:prstClr>
                </a:solidFill>
              </a:rPr>
              <a:pPr/>
              <a:t>17/07/2023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8F754F4-560A-48CA-81BF-BE17B87B7E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22858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07E756-E108-423A-908D-799608D3B791}" type="datetimeFigureOut">
              <a:rPr lang="en-GB" smtClean="0">
                <a:solidFill>
                  <a:prstClr val="black">
                    <a:tint val="75000"/>
                  </a:prstClr>
                </a:solidFill>
              </a:rPr>
              <a:pPr/>
              <a:t>17/07/2023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8F754F4-560A-48CA-81BF-BE17B87B7E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83584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7E756-E108-423A-908D-799608D3B791}" type="datetimeFigureOut">
              <a:rPr lang="en-GB" smtClean="0">
                <a:solidFill>
                  <a:prstClr val="black">
                    <a:tint val="75000"/>
                  </a:prstClr>
                </a:solidFill>
              </a:rPr>
              <a:pPr/>
              <a:t>17/07/2023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8F754F4-560A-48CA-81BF-BE17B87B7E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01021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607E756-E108-423A-908D-799608D3B791}" type="datetimeFigureOut">
              <a:rPr lang="en-GB" smtClean="0">
                <a:solidFill>
                  <a:prstClr val="black">
                    <a:tint val="75000"/>
                  </a:prstClr>
                </a:solidFill>
              </a:rPr>
              <a:pPr/>
              <a:t>17/07/2023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8F754F4-560A-48CA-81BF-BE17B87B7E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3340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07E756-E108-423A-908D-799608D3B791}" type="datetimeFigureOut">
              <a:rPr lang="en-GB" smtClean="0">
                <a:solidFill>
                  <a:prstClr val="black">
                    <a:tint val="75000"/>
                  </a:prstClr>
                </a:solidFill>
              </a:rPr>
              <a:pPr/>
              <a:t>17/07/2023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8F754F4-560A-48CA-81BF-BE17B87B7E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8005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607E756-E108-423A-908D-799608D3B791}" type="datetimeFigureOut">
              <a:rPr lang="en-GB" smtClean="0">
                <a:solidFill>
                  <a:prstClr val="black">
                    <a:tint val="75000"/>
                  </a:prstClr>
                </a:solidFill>
              </a:rPr>
              <a:pPr/>
              <a:t>17/07/2023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8F754F4-560A-48CA-81BF-BE17B87B7E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9855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7E756-E108-423A-908D-799608D3B791}" type="datetimeFigureOut">
              <a:rPr lang="en-GB" smtClean="0">
                <a:solidFill>
                  <a:prstClr val="black">
                    <a:tint val="75000"/>
                  </a:prstClr>
                </a:solidFill>
              </a:rPr>
              <a:pPr/>
              <a:t>17/07/2023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8F754F4-560A-48CA-81BF-BE17B87B7E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6030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6D9B55-698A-490D-BF2B-E192E363B298}" type="datetimeFigureOut">
              <a:rPr lang="en-GB" smtClean="0"/>
              <a:t>17/07/2023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F500A6-2795-4B83-BD76-A348C2B3D8F0}" type="slidenum">
              <a:rPr lang="en-GB" smtClean="0"/>
              <a:t>‹#›</a:t>
            </a:fld>
            <a:endParaRPr lang="en-GB"/>
          </a:p>
        </p:txBody>
      </p:sp>
    </p:spTree>
    <p:extLst>
      <p:ext uri="{BB962C8B-B14F-4D97-AF65-F5344CB8AC3E}">
        <p14:creationId xmlns:p14="http://schemas.microsoft.com/office/powerpoint/2010/main" val="891415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07E756-E108-423A-908D-799608D3B791}" type="datetimeFigureOut">
              <a:rPr lang="en-GB" smtClean="0">
                <a:solidFill>
                  <a:prstClr val="black">
                    <a:tint val="75000"/>
                  </a:prstClr>
                </a:solidFill>
              </a:rPr>
              <a:pPr/>
              <a:t>17/07/2023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8F754F4-560A-48CA-81BF-BE17B87B7E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8657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07E756-E108-423A-908D-799608D3B791}" type="datetimeFigureOut">
              <a:rPr lang="en-GB" smtClean="0">
                <a:solidFill>
                  <a:prstClr val="black">
                    <a:tint val="75000"/>
                  </a:prstClr>
                </a:solidFill>
              </a:rPr>
              <a:pPr/>
              <a:t>17/07/2023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8F754F4-560A-48CA-81BF-BE17B87B7E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0770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07E756-E108-423A-908D-799608D3B791}" type="datetimeFigureOut">
              <a:rPr lang="en-GB" smtClean="0">
                <a:solidFill>
                  <a:prstClr val="black">
                    <a:tint val="75000"/>
                  </a:prstClr>
                </a:solidFill>
              </a:rPr>
              <a:pPr/>
              <a:t>17/07/2023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8F754F4-560A-48CA-81BF-BE17B87B7E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8665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07E756-E108-423A-908D-799608D3B791}" type="datetimeFigureOut">
              <a:rPr lang="en-GB" smtClean="0">
                <a:solidFill>
                  <a:prstClr val="black">
                    <a:tint val="75000"/>
                  </a:prstClr>
                </a:solidFill>
              </a:rPr>
              <a:pPr/>
              <a:t>17/07/2023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8F754F4-560A-48CA-81BF-BE17B87B7E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4425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6D9B55-698A-490D-BF2B-E192E363B298}" type="datetimeFigureOut">
              <a:rPr lang="en-GB" smtClean="0"/>
              <a:t>17/07/2023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F500A6-2795-4B83-BD76-A348C2B3D8F0}" type="slidenum">
              <a:rPr lang="en-GB" smtClean="0"/>
              <a:t>‹#›</a:t>
            </a:fld>
            <a:endParaRPr lang="en-GB"/>
          </a:p>
        </p:txBody>
      </p:sp>
    </p:spTree>
    <p:extLst>
      <p:ext uri="{BB962C8B-B14F-4D97-AF65-F5344CB8AC3E}">
        <p14:creationId xmlns:p14="http://schemas.microsoft.com/office/powerpoint/2010/main" val="30620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C6D9B55-698A-490D-BF2B-E192E363B298}" type="datetimeFigureOut">
              <a:rPr lang="en-GB" smtClean="0"/>
              <a:t>17/07/2023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F500A6-2795-4B83-BD76-A348C2B3D8F0}" type="slidenum">
              <a:rPr lang="en-GB" smtClean="0"/>
              <a:t>‹#›</a:t>
            </a:fld>
            <a:endParaRPr lang="en-GB"/>
          </a:p>
        </p:txBody>
      </p:sp>
    </p:spTree>
    <p:extLst>
      <p:ext uri="{BB962C8B-B14F-4D97-AF65-F5344CB8AC3E}">
        <p14:creationId xmlns:p14="http://schemas.microsoft.com/office/powerpoint/2010/main" val="3865412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C6D9B55-698A-490D-BF2B-E192E363B298}" type="datetimeFigureOut">
              <a:rPr lang="en-GB" smtClean="0"/>
              <a:t>17/07/2023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F500A6-2795-4B83-BD76-A348C2B3D8F0}" type="slidenum">
              <a:rPr lang="en-GB" smtClean="0"/>
              <a:t>‹#›</a:t>
            </a:fld>
            <a:endParaRPr lang="en-GB"/>
          </a:p>
        </p:txBody>
      </p:sp>
    </p:spTree>
    <p:extLst>
      <p:ext uri="{BB962C8B-B14F-4D97-AF65-F5344CB8AC3E}">
        <p14:creationId xmlns:p14="http://schemas.microsoft.com/office/powerpoint/2010/main" val="1208995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C6D9B55-698A-490D-BF2B-E192E363B298}" type="datetimeFigureOut">
              <a:rPr lang="en-GB" smtClean="0"/>
              <a:t>17/07/2023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F500A6-2795-4B83-BD76-A348C2B3D8F0}" type="slidenum">
              <a:rPr lang="en-GB" smtClean="0"/>
              <a:t>‹#›</a:t>
            </a:fld>
            <a:endParaRPr lang="en-GB"/>
          </a:p>
        </p:txBody>
      </p:sp>
    </p:spTree>
    <p:extLst>
      <p:ext uri="{BB962C8B-B14F-4D97-AF65-F5344CB8AC3E}">
        <p14:creationId xmlns:p14="http://schemas.microsoft.com/office/powerpoint/2010/main" val="1213106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6D9B55-698A-490D-BF2B-E192E363B298}" type="datetimeFigureOut">
              <a:rPr lang="en-GB" smtClean="0"/>
              <a:t>17/07/2023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F500A6-2795-4B83-BD76-A348C2B3D8F0}" type="slidenum">
              <a:rPr lang="en-GB" smtClean="0"/>
              <a:t>‹#›</a:t>
            </a:fld>
            <a:endParaRPr lang="en-GB"/>
          </a:p>
        </p:txBody>
      </p:sp>
    </p:spTree>
    <p:extLst>
      <p:ext uri="{BB962C8B-B14F-4D97-AF65-F5344CB8AC3E}">
        <p14:creationId xmlns:p14="http://schemas.microsoft.com/office/powerpoint/2010/main" val="628332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6D9B55-698A-490D-BF2B-E192E363B298}" type="datetimeFigureOut">
              <a:rPr lang="en-GB" smtClean="0"/>
              <a:t>17/07/2023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F500A6-2795-4B83-BD76-A348C2B3D8F0}" type="slidenum">
              <a:rPr lang="en-GB" smtClean="0"/>
              <a:t>‹#›</a:t>
            </a:fld>
            <a:endParaRPr lang="en-GB"/>
          </a:p>
        </p:txBody>
      </p:sp>
    </p:spTree>
    <p:extLst>
      <p:ext uri="{BB962C8B-B14F-4D97-AF65-F5344CB8AC3E}">
        <p14:creationId xmlns:p14="http://schemas.microsoft.com/office/powerpoint/2010/main" val="3822821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6D9B55-698A-490D-BF2B-E192E363B298}" type="datetimeFigureOut">
              <a:rPr lang="en-GB" smtClean="0"/>
              <a:t>17/07/2023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F500A6-2795-4B83-BD76-A348C2B3D8F0}" type="slidenum">
              <a:rPr lang="en-GB" smtClean="0"/>
              <a:t>‹#›</a:t>
            </a:fld>
            <a:endParaRPr lang="en-GB"/>
          </a:p>
        </p:txBody>
      </p:sp>
    </p:spTree>
    <p:extLst>
      <p:ext uri="{BB962C8B-B14F-4D97-AF65-F5344CB8AC3E}">
        <p14:creationId xmlns:p14="http://schemas.microsoft.com/office/powerpoint/2010/main" val="751427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D9B55-698A-490D-BF2B-E192E363B298}" type="datetimeFigureOut">
              <a:rPr lang="en-GB" smtClean="0"/>
              <a:t>17/07/2023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F500A6-2795-4B83-BD76-A348C2B3D8F0}" type="slidenum">
              <a:rPr lang="en-GB" smtClean="0"/>
              <a:t>‹#›</a:t>
            </a:fld>
            <a:endParaRPr lang="en-GB"/>
          </a:p>
        </p:txBody>
      </p:sp>
    </p:spTree>
    <p:extLst>
      <p:ext uri="{BB962C8B-B14F-4D97-AF65-F5344CB8AC3E}">
        <p14:creationId xmlns:p14="http://schemas.microsoft.com/office/powerpoint/2010/main" val="1707954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7E756-E108-423A-908D-799608D3B791}" type="datetimeFigureOut">
              <a:rPr lang="en-GB" smtClean="0">
                <a:solidFill>
                  <a:prstClr val="black">
                    <a:tint val="75000"/>
                  </a:prstClr>
                </a:solidFill>
              </a:rPr>
              <a:pPr/>
              <a:t>17/07/2023</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754F4-560A-48CA-81BF-BE17B87B7E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066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8.png"/><Relationship Id="rId4" Type="http://schemas.openxmlformats.org/officeDocument/2006/relationships/image" Target="../media/image3.jp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8.pn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7.jp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8.pn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8.pn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31.jpe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8.pn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8.png"/><Relationship Id="rId4" Type="http://schemas.openxmlformats.org/officeDocument/2006/relationships/image" Target="../media/image3.jp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8.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8.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picture containing mascot, outdoor, fence, sky&#10;&#10;Description automatically generated">
            <a:extLst>
              <a:ext uri="{FF2B5EF4-FFF2-40B4-BE49-F238E27FC236}">
                <a16:creationId xmlns:a16="http://schemas.microsoft.com/office/drawing/2014/main" id="{2D6BDFE1-C412-58A6-3A43-168E202429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0" r="6" b="6"/>
          <a:stretch/>
        </p:blipFill>
        <p:spPr>
          <a:xfrm>
            <a:off x="4" y="-6236"/>
            <a:ext cx="3255403" cy="2505456"/>
          </a:xfrm>
          <a:custGeom>
            <a:avLst/>
            <a:gdLst/>
            <a:ahLst/>
            <a:cxnLst/>
            <a:rect l="l" t="t" r="r" b="b"/>
            <a:pathLst>
              <a:path w="3255403" h="2505456">
                <a:moveTo>
                  <a:pt x="0" y="0"/>
                </a:moveTo>
                <a:lnTo>
                  <a:pt x="3255403" y="0"/>
                </a:lnTo>
                <a:lnTo>
                  <a:pt x="2094477" y="2505456"/>
                </a:lnTo>
                <a:lnTo>
                  <a:pt x="0" y="2505456"/>
                </a:lnTo>
                <a:close/>
              </a:path>
            </a:pathLst>
          </a:custGeom>
        </p:spPr>
      </p:pic>
      <p:pic>
        <p:nvPicPr>
          <p:cNvPr id="13" name="Picture 12" descr="A group of children in uniform&#10;&#10;Description automatically generated with medium confidence">
            <a:extLst>
              <a:ext uri="{FF2B5EF4-FFF2-40B4-BE49-F238E27FC236}">
                <a16:creationId xmlns:a16="http://schemas.microsoft.com/office/drawing/2014/main" id="{E5181C2D-9228-4AEC-70BF-3AE418D2A9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68" r="5" b="5"/>
          <a:stretch/>
        </p:blipFill>
        <p:spPr>
          <a:xfrm>
            <a:off x="4675539"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p:spPr>
      </p:pic>
      <p:pic>
        <p:nvPicPr>
          <p:cNvPr id="17" name="Picture 16" descr="A group of people holding up their thumbs up&#10;&#10;Description automatically generated with medium confidence">
            <a:extLst>
              <a:ext uri="{FF2B5EF4-FFF2-40B4-BE49-F238E27FC236}">
                <a16:creationId xmlns:a16="http://schemas.microsoft.com/office/drawing/2014/main" id="{AE633B12-F59D-74B5-E0EE-7FB741B836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676" r="-3" b="11973"/>
          <a:stretch/>
        </p:blipFill>
        <p:spPr>
          <a:xfrm>
            <a:off x="7381876" y="1"/>
            <a:ext cx="4810125" cy="2501837"/>
          </a:xfrm>
          <a:custGeom>
            <a:avLst/>
            <a:gdLst/>
            <a:ahLst/>
            <a:cxnLst/>
            <a:rect l="l" t="t" r="r" b="b"/>
            <a:pathLst>
              <a:path w="4810125" h="2501837">
                <a:moveTo>
                  <a:pt x="1159248" y="0"/>
                </a:moveTo>
                <a:lnTo>
                  <a:pt x="4810125" y="0"/>
                </a:lnTo>
                <a:lnTo>
                  <a:pt x="4810125" y="2501837"/>
                </a:lnTo>
                <a:lnTo>
                  <a:pt x="0" y="2501837"/>
                </a:lnTo>
                <a:close/>
              </a:path>
            </a:pathLst>
          </a:custGeom>
        </p:spPr>
      </p:pic>
      <p:pic>
        <p:nvPicPr>
          <p:cNvPr id="7" name="Picture 6" descr="A group of hands holding plastic water bottles&#10;&#10;Description automatically generated with medium confidence">
            <a:extLst>
              <a:ext uri="{FF2B5EF4-FFF2-40B4-BE49-F238E27FC236}">
                <a16:creationId xmlns:a16="http://schemas.microsoft.com/office/drawing/2014/main" id="{ADD57211-BDF9-1C53-C071-79DDAA6E0A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954" r="23505" b="3"/>
          <a:stretch/>
        </p:blipFill>
        <p:spPr>
          <a:xfrm>
            <a:off x="20" y="2658276"/>
            <a:ext cx="3770704" cy="4199724"/>
          </a:xfrm>
          <a:custGeom>
            <a:avLst/>
            <a:gdLst/>
            <a:ahLst/>
            <a:cxnLst/>
            <a:rect l="l" t="t" r="r" b="b"/>
            <a:pathLst>
              <a:path w="3770724" h="4199724">
                <a:moveTo>
                  <a:pt x="0" y="0"/>
                </a:moveTo>
                <a:lnTo>
                  <a:pt x="3770724" y="0"/>
                </a:lnTo>
                <a:lnTo>
                  <a:pt x="1824067" y="4199724"/>
                </a:lnTo>
                <a:lnTo>
                  <a:pt x="0" y="4199724"/>
                </a:lnTo>
                <a:close/>
              </a:path>
            </a:pathLst>
          </a:custGeom>
        </p:spPr>
      </p:pic>
      <p:pic>
        <p:nvPicPr>
          <p:cNvPr id="5" name="Picture 4" descr="A picture containing human face, smile, person, clothing&#10;&#10;Description automatically generated">
            <a:extLst>
              <a:ext uri="{FF2B5EF4-FFF2-40B4-BE49-F238E27FC236}">
                <a16:creationId xmlns:a16="http://schemas.microsoft.com/office/drawing/2014/main" id="{A98A08F0-D6C5-20C4-BEF3-ADBE4C0C9E5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0855" b="-2"/>
          <a:stretch/>
        </p:blipFill>
        <p:spPr>
          <a:xfrm>
            <a:off x="2013796" y="2661900"/>
            <a:ext cx="5108726" cy="4197911"/>
          </a:xfrm>
          <a:custGeom>
            <a:avLst/>
            <a:gdLst/>
            <a:ahLst/>
            <a:cxnLst/>
            <a:rect l="l" t="t" r="r" b="b"/>
            <a:pathLst>
              <a:path w="5108726" h="4197911">
                <a:moveTo>
                  <a:pt x="1945141" y="0"/>
                </a:moveTo>
                <a:lnTo>
                  <a:pt x="5108726" y="0"/>
                </a:lnTo>
                <a:lnTo>
                  <a:pt x="3163585" y="4197911"/>
                </a:lnTo>
                <a:lnTo>
                  <a:pt x="3157362" y="4197911"/>
                </a:lnTo>
                <a:lnTo>
                  <a:pt x="1967571" y="4197911"/>
                </a:lnTo>
                <a:lnTo>
                  <a:pt x="317526" y="4197911"/>
                </a:lnTo>
                <a:lnTo>
                  <a:pt x="0" y="4197911"/>
                </a:lnTo>
                <a:close/>
              </a:path>
            </a:pathLst>
          </a:custGeom>
        </p:spPr>
      </p:pic>
      <p:sp>
        <p:nvSpPr>
          <p:cNvPr id="23" name="Freeform 43">
            <a:extLst>
              <a:ext uri="{FF2B5EF4-FFF2-40B4-BE49-F238E27FC236}">
                <a16:creationId xmlns:a16="http://schemas.microsoft.com/office/drawing/2014/main" id="{AAD8F19F-4A55-467B-BED0-8837659A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53050" y="2660089"/>
            <a:ext cx="6838950"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C6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B5048C2-B011-75DA-DD4A-1257B4BB823F}"/>
              </a:ext>
            </a:extLst>
          </p:cNvPr>
          <p:cNvSpPr txBox="1"/>
          <p:nvPr/>
        </p:nvSpPr>
        <p:spPr>
          <a:xfrm>
            <a:off x="6969120" y="4031322"/>
            <a:ext cx="4997354" cy="2163872"/>
          </a:xfrm>
          <a:prstGeom prst="rect">
            <a:avLst/>
          </a:prstGeom>
        </p:spPr>
        <p:txBody>
          <a:bodyPr vert="horz" lIns="91440" tIns="45720" rIns="91440" bIns="45720" rtlCol="0" anchor="t">
            <a:normAutofit/>
          </a:bodyPr>
          <a:lstStyle/>
          <a:p>
            <a:pPr algn="r">
              <a:lnSpc>
                <a:spcPct val="90000"/>
              </a:lnSpc>
              <a:spcBef>
                <a:spcPct val="0"/>
              </a:spcBef>
              <a:spcAft>
                <a:spcPts val="600"/>
              </a:spcAft>
            </a:pPr>
            <a:r>
              <a:rPr lang="en-US" sz="4700" b="1" kern="1200" dirty="0">
                <a:solidFill>
                  <a:srgbClr val="FFFFFF"/>
                </a:solidFill>
                <a:latin typeface="Century Gothic" panose="020B0502020202020204" pitchFamily="34" charset="0"/>
                <a:ea typeface="+mj-ea"/>
                <a:cs typeface="+mj-cs"/>
              </a:rPr>
              <a:t>It’s time to Give Up Loving Pop!</a:t>
            </a:r>
          </a:p>
          <a:p>
            <a:pPr algn="r">
              <a:lnSpc>
                <a:spcPct val="90000"/>
              </a:lnSpc>
              <a:spcBef>
                <a:spcPct val="0"/>
              </a:spcBef>
              <a:spcAft>
                <a:spcPts val="600"/>
              </a:spcAft>
            </a:pPr>
            <a:r>
              <a:rPr lang="en-US" sz="4700" kern="1200" dirty="0">
                <a:solidFill>
                  <a:srgbClr val="FFFFFF"/>
                </a:solidFill>
                <a:latin typeface="Century Gothic" panose="020B0502020202020204" pitchFamily="34" charset="0"/>
                <a:ea typeface="+mj-ea"/>
                <a:cs typeface="+mj-cs"/>
              </a:rPr>
              <a:t>KS2 Assembly</a:t>
            </a:r>
          </a:p>
        </p:txBody>
      </p:sp>
      <p:pic>
        <p:nvPicPr>
          <p:cNvPr id="15" name="Picture 14" descr="A group of children wearing clothing&#10;&#10;Description automatically generated with medium confidence">
            <a:extLst>
              <a:ext uri="{FF2B5EF4-FFF2-40B4-BE49-F238E27FC236}">
                <a16:creationId xmlns:a16="http://schemas.microsoft.com/office/drawing/2014/main" id="{6C1B970A-ACA6-E346-27F8-71F54DE79CE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2" b="1676"/>
          <a:stretch/>
        </p:blipFill>
        <p:spPr>
          <a:xfrm>
            <a:off x="2261968" y="1"/>
            <a:ext cx="3393943" cy="2502843"/>
          </a:xfrm>
          <a:custGeom>
            <a:avLst/>
            <a:gdLst/>
            <a:ahLst/>
            <a:cxnLst/>
            <a:rect l="l" t="t" r="r" b="b"/>
            <a:pathLst>
              <a:path w="3393943" h="2502843">
                <a:moveTo>
                  <a:pt x="1159715" y="0"/>
                </a:moveTo>
                <a:lnTo>
                  <a:pt x="3393943" y="0"/>
                </a:lnTo>
                <a:lnTo>
                  <a:pt x="2234228" y="2502843"/>
                </a:lnTo>
                <a:lnTo>
                  <a:pt x="0" y="2502843"/>
                </a:lnTo>
                <a:close/>
              </a:path>
            </a:pathLst>
          </a:custGeom>
        </p:spPr>
      </p:pic>
      <p:pic>
        <p:nvPicPr>
          <p:cNvPr id="19" name="Picture 18" descr="A red and black logo&#10;&#10;Description automatically generated with low confidence">
            <a:extLst>
              <a:ext uri="{FF2B5EF4-FFF2-40B4-BE49-F238E27FC236}">
                <a16:creationId xmlns:a16="http://schemas.microsoft.com/office/drawing/2014/main" id="{D8402ABB-1841-5981-96DF-06F89C78F092}"/>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626391" y="2931272"/>
            <a:ext cx="2340083" cy="828867"/>
          </a:xfrm>
          <a:prstGeom prst="rect">
            <a:avLst/>
          </a:prstGeom>
        </p:spPr>
      </p:pic>
      <p:pic>
        <p:nvPicPr>
          <p:cNvPr id="20" name="Picture 19" descr="A white text on a black background&#10;&#10;Description automatically generated with medium confidence">
            <a:extLst>
              <a:ext uri="{FF2B5EF4-FFF2-40B4-BE49-F238E27FC236}">
                <a16:creationId xmlns:a16="http://schemas.microsoft.com/office/drawing/2014/main" id="{1836C28F-CDAD-A0C8-1C44-C189B0380DC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59182" y="3028667"/>
            <a:ext cx="1388347" cy="634078"/>
          </a:xfrm>
          <a:prstGeom prst="rect">
            <a:avLst/>
          </a:prstGeom>
        </p:spPr>
      </p:pic>
      <p:sp>
        <p:nvSpPr>
          <p:cNvPr id="21" name="TextBox 20">
            <a:extLst>
              <a:ext uri="{FF2B5EF4-FFF2-40B4-BE49-F238E27FC236}">
                <a16:creationId xmlns:a16="http://schemas.microsoft.com/office/drawing/2014/main" id="{09E83B9C-DC80-2438-A871-111558115356}"/>
              </a:ext>
            </a:extLst>
          </p:cNvPr>
          <p:cNvSpPr txBox="1"/>
          <p:nvPr/>
        </p:nvSpPr>
        <p:spPr>
          <a:xfrm>
            <a:off x="8772525" y="6352439"/>
            <a:ext cx="3820438" cy="276999"/>
          </a:xfrm>
          <a:prstGeom prst="rect">
            <a:avLst/>
          </a:prstGeom>
          <a:noFill/>
        </p:spPr>
        <p:txBody>
          <a:bodyPr wrap="square" rtlCol="0">
            <a:spAutoFit/>
          </a:bodyPr>
          <a:lstStyle/>
          <a:p>
            <a:pPr algn="ctr"/>
            <a:r>
              <a:rPr lang="en-GB" sz="1200" dirty="0">
                <a:solidFill>
                  <a:schemeClr val="bg1"/>
                </a:solidFill>
                <a:latin typeface="Century Gothic" panose="020B0502020202020204" pitchFamily="34" charset="0"/>
              </a:rPr>
              <a:t> © Health Equalities Group 2023</a:t>
            </a:r>
          </a:p>
        </p:txBody>
      </p:sp>
    </p:spTree>
    <p:extLst>
      <p:ext uri="{BB962C8B-B14F-4D97-AF65-F5344CB8AC3E}">
        <p14:creationId xmlns:p14="http://schemas.microsoft.com/office/powerpoint/2010/main" val="1317958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77185" y="973403"/>
            <a:ext cx="8424001" cy="4911194"/>
            <a:chOff x="553184" y="973403"/>
            <a:chExt cx="8424001" cy="4911194"/>
          </a:xfrm>
        </p:grpSpPr>
        <p:grpSp>
          <p:nvGrpSpPr>
            <p:cNvPr id="3" name="Group 2"/>
            <p:cNvGrpSpPr/>
            <p:nvPr/>
          </p:nvGrpSpPr>
          <p:grpSpPr>
            <a:xfrm>
              <a:off x="553184" y="973403"/>
              <a:ext cx="8424001" cy="4911194"/>
              <a:chOff x="553184" y="1586806"/>
              <a:chExt cx="8424001" cy="4911194"/>
            </a:xfrm>
            <a:scene3d>
              <a:camera prst="perspectiveRight" fov="1500000"/>
              <a:lightRig rig="threePt" dir="t"/>
            </a:scene3d>
          </p:grpSpPr>
          <p:sp>
            <p:nvSpPr>
              <p:cNvPr id="30" name="Rounded Rectangle 29"/>
              <p:cNvSpPr/>
              <p:nvPr/>
            </p:nvSpPr>
            <p:spPr>
              <a:xfrm>
                <a:off x="553184" y="1586806"/>
                <a:ext cx="8424001" cy="4911194"/>
              </a:xfrm>
              <a:prstGeom prst="roundRect">
                <a:avLst>
                  <a:gd name="adj" fmla="val 13692"/>
                </a:avLst>
              </a:prstGeom>
              <a:solidFill>
                <a:schemeClr val="bg1"/>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5000" b="1" dirty="0">
                  <a:solidFill>
                    <a:srgbClr val="D1232A"/>
                  </a:solidFill>
                  <a:latin typeface="Century Gothic" panose="020B0502020202020204" pitchFamily="34" charset="0"/>
                </a:endParaRPr>
              </a:p>
            </p:txBody>
          </p:sp>
          <p:pic>
            <p:nvPicPr>
              <p:cNvPr id="1026" name="Picture 2" descr="Ribena Blackcurrant Bottle 500 Ml"/>
              <p:cNvPicPr>
                <a:picLocks noChangeAspect="1" noChangeArrowheads="1"/>
              </p:cNvPicPr>
              <p:nvPr/>
            </p:nvPicPr>
            <p:blipFill rotWithShape="1">
              <a:blip r:embed="rId4">
                <a:extLst>
                  <a:ext uri="{28A0092B-C50C-407E-A947-70E740481C1C}">
                    <a14:useLocalDpi xmlns:a14="http://schemas.microsoft.com/office/drawing/2010/main" val="0"/>
                  </a:ext>
                </a:extLst>
              </a:blip>
              <a:srcRect l="30884" r="31914"/>
              <a:stretch/>
            </p:blipFill>
            <p:spPr bwMode="auto">
              <a:xfrm>
                <a:off x="1891161" y="1820219"/>
                <a:ext cx="1645098" cy="442211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4386264" y="4468331"/>
              <a:ext cx="3020784" cy="1323439"/>
            </a:xfrm>
            <a:prstGeom prst="rect">
              <a:avLst/>
            </a:prstGeom>
            <a:noFill/>
          </p:spPr>
          <p:txBody>
            <a:bodyPr wrap="square" rtlCol="0">
              <a:spAutoFit/>
            </a:bodyPr>
            <a:lstStyle/>
            <a:p>
              <a:pPr algn="ctr"/>
              <a:endParaRPr lang="en-GB" sz="2000" b="1" dirty="0">
                <a:latin typeface="Century Gothic" panose="020B0502020202020204" pitchFamily="34" charset="0"/>
              </a:endParaRPr>
            </a:p>
            <a:p>
              <a:pPr algn="ctr"/>
              <a:r>
                <a:rPr lang="en-GB" sz="4000" b="1" dirty="0">
                  <a:latin typeface="Century Gothic" panose="020B0502020202020204" pitchFamily="34" charset="0"/>
                </a:rPr>
                <a:t>500ml</a:t>
              </a:r>
            </a:p>
            <a:p>
              <a:pPr algn="ctr"/>
              <a:endParaRPr lang="en-GB" sz="2000" b="1" dirty="0">
                <a:latin typeface="Century Gothic" panose="020B0502020202020204" pitchFamily="34" charset="0"/>
              </a:endParaRPr>
            </a:p>
          </p:txBody>
        </p:sp>
      </p:gr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9200" y="5897605"/>
            <a:ext cx="1702800" cy="598609"/>
          </a:xfrm>
          <a:prstGeom prst="rect">
            <a:avLst/>
          </a:prstGeom>
        </p:spPr>
      </p:pic>
      <p:pic>
        <p:nvPicPr>
          <p:cNvPr id="2" name="Picture 1" descr="A red spoon with a black background&#10;&#10;Description automatically generated">
            <a:extLst>
              <a:ext uri="{FF2B5EF4-FFF2-40B4-BE49-F238E27FC236}">
                <a16:creationId xmlns:a16="http://schemas.microsoft.com/office/drawing/2014/main" id="{D2628957-B611-4DB8-68D5-B2FC2B0FB72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6819568" y="1827885"/>
            <a:ext cx="1633566" cy="510094"/>
          </a:xfrm>
          <a:prstGeom prst="rect">
            <a:avLst/>
          </a:prstGeom>
        </p:spPr>
      </p:pic>
      <p:pic>
        <p:nvPicPr>
          <p:cNvPr id="6" name="Picture 5" descr="A red spoon with a black background&#10;&#10;Description automatically generated">
            <a:extLst>
              <a:ext uri="{FF2B5EF4-FFF2-40B4-BE49-F238E27FC236}">
                <a16:creationId xmlns:a16="http://schemas.microsoft.com/office/drawing/2014/main" id="{A0F8663D-B625-68BB-546F-CA6560953D8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6835757" y="2662946"/>
            <a:ext cx="1633566" cy="510094"/>
          </a:xfrm>
          <a:prstGeom prst="rect">
            <a:avLst/>
          </a:prstGeom>
        </p:spPr>
      </p:pic>
      <p:pic>
        <p:nvPicPr>
          <p:cNvPr id="7" name="Picture 6" descr="A red spoon with a black background&#10;&#10;Description automatically generated">
            <a:extLst>
              <a:ext uri="{FF2B5EF4-FFF2-40B4-BE49-F238E27FC236}">
                <a16:creationId xmlns:a16="http://schemas.microsoft.com/office/drawing/2014/main" id="{D351141A-C942-389D-EC89-5BDFD73AFCB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6821223" y="2245416"/>
            <a:ext cx="1633566" cy="510094"/>
          </a:xfrm>
          <a:prstGeom prst="rect">
            <a:avLst/>
          </a:prstGeom>
        </p:spPr>
      </p:pic>
      <p:pic>
        <p:nvPicPr>
          <p:cNvPr id="8" name="Picture 7" descr="A red spoon with a black background&#10;&#10;Description automatically generated">
            <a:extLst>
              <a:ext uri="{FF2B5EF4-FFF2-40B4-BE49-F238E27FC236}">
                <a16:creationId xmlns:a16="http://schemas.microsoft.com/office/drawing/2014/main" id="{36A1BECA-EB29-8C07-AA21-06F5AF01E1E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6857407" y="3087827"/>
            <a:ext cx="1633566" cy="510094"/>
          </a:xfrm>
          <a:prstGeom prst="rect">
            <a:avLst/>
          </a:prstGeom>
        </p:spPr>
      </p:pic>
      <p:pic>
        <p:nvPicPr>
          <p:cNvPr id="9" name="Picture 8" descr="A red spoon with a black background&#10;&#10;Description automatically generated">
            <a:extLst>
              <a:ext uri="{FF2B5EF4-FFF2-40B4-BE49-F238E27FC236}">
                <a16:creationId xmlns:a16="http://schemas.microsoft.com/office/drawing/2014/main" id="{11C93E2C-17C9-F2B4-0510-04B8FBC81E9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6857407" y="3530632"/>
            <a:ext cx="1633566" cy="510094"/>
          </a:xfrm>
          <a:prstGeom prst="rect">
            <a:avLst/>
          </a:prstGeom>
        </p:spPr>
      </p:pic>
      <p:pic>
        <p:nvPicPr>
          <p:cNvPr id="10" name="Picture 9" descr="A red spoon with a black background&#10;&#10;Description automatically generated">
            <a:extLst>
              <a:ext uri="{FF2B5EF4-FFF2-40B4-BE49-F238E27FC236}">
                <a16:creationId xmlns:a16="http://schemas.microsoft.com/office/drawing/2014/main" id="{A10F2C64-353F-3FAF-9250-9ED2975062D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6879058" y="3962864"/>
            <a:ext cx="1633566" cy="510094"/>
          </a:xfrm>
          <a:prstGeom prst="rect">
            <a:avLst/>
          </a:prstGeom>
        </p:spPr>
      </p:pic>
    </p:spTree>
    <p:extLst>
      <p:ext uri="{BB962C8B-B14F-4D97-AF65-F5344CB8AC3E}">
        <p14:creationId xmlns:p14="http://schemas.microsoft.com/office/powerpoint/2010/main" val="11441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077185" y="973403"/>
            <a:ext cx="8424001" cy="4911194"/>
            <a:chOff x="553184" y="973403"/>
            <a:chExt cx="8424001" cy="4911194"/>
          </a:xfrm>
        </p:grpSpPr>
        <p:sp>
          <p:nvSpPr>
            <p:cNvPr id="30" name="Rounded Rectangle 29"/>
            <p:cNvSpPr/>
            <p:nvPr/>
          </p:nvSpPr>
          <p:spPr>
            <a:xfrm>
              <a:off x="553184" y="973403"/>
              <a:ext cx="8424001" cy="4911194"/>
            </a:xfrm>
            <a:prstGeom prst="roundRect">
              <a:avLst>
                <a:gd name="adj" fmla="val 13692"/>
              </a:avLst>
            </a:prstGeom>
            <a:solidFill>
              <a:schemeClr val="bg1"/>
            </a:solidFill>
            <a:ln>
              <a:noFill/>
            </a:ln>
            <a:effectLst>
              <a:outerShdw blurRad="190500" dist="228600" dir="2700000" algn="ctr">
                <a:srgbClr val="000000">
                  <a:alpha val="30000"/>
                </a:srgbClr>
              </a:outerShdw>
            </a:effectLst>
            <a:scene3d>
              <a:camera prst="perspectiveRight" fov="1500000"/>
              <a:lightRig rig="threePt"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5000" b="1" dirty="0">
                <a:solidFill>
                  <a:srgbClr val="D1232A"/>
                </a:solidFill>
                <a:latin typeface="Century Gothic" panose="020B0502020202020204" pitchFamily="34" charset="0"/>
              </a:endParaRPr>
            </a:p>
          </p:txBody>
        </p:sp>
        <p:sp>
          <p:nvSpPr>
            <p:cNvPr id="33" name="TextBox 32"/>
            <p:cNvSpPr txBox="1"/>
            <p:nvPr/>
          </p:nvSpPr>
          <p:spPr>
            <a:xfrm>
              <a:off x="4962674" y="3906054"/>
              <a:ext cx="3020784" cy="1323439"/>
            </a:xfrm>
            <a:prstGeom prst="rect">
              <a:avLst/>
            </a:prstGeom>
            <a:noFill/>
          </p:spPr>
          <p:txBody>
            <a:bodyPr wrap="square" rtlCol="0">
              <a:spAutoFit/>
            </a:bodyPr>
            <a:lstStyle/>
            <a:p>
              <a:pPr algn="ctr"/>
              <a:endParaRPr lang="en-GB" sz="2000" b="1" dirty="0">
                <a:latin typeface="Century Gothic" panose="020B0502020202020204" pitchFamily="34" charset="0"/>
              </a:endParaRPr>
            </a:p>
            <a:p>
              <a:pPr algn="ctr"/>
              <a:r>
                <a:rPr lang="en-GB" sz="4000" b="1" dirty="0">
                  <a:latin typeface="Century Gothic" panose="020B0502020202020204" pitchFamily="34" charset="0"/>
                </a:rPr>
                <a:t>200ml</a:t>
              </a:r>
            </a:p>
            <a:p>
              <a:pPr algn="ctr"/>
              <a:endParaRPr lang="en-GB" sz="2000" b="1" dirty="0">
                <a:latin typeface="Century Gothic" panose="020B0502020202020204" pitchFamily="34" charset="0"/>
              </a:endParaRPr>
            </a:p>
          </p:txBody>
        </p: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9200" y="5897605"/>
            <a:ext cx="1702800" cy="598609"/>
          </a:xfrm>
          <a:prstGeom prst="rect">
            <a:avLst/>
          </a:prstGeom>
        </p:spPr>
      </p:pic>
      <p:pic>
        <p:nvPicPr>
          <p:cNvPr id="3" name="Picture 2" descr="A bottle of fruit juice&#10;&#10;Description automatically generated">
            <a:extLst>
              <a:ext uri="{FF2B5EF4-FFF2-40B4-BE49-F238E27FC236}">
                <a16:creationId xmlns:a16="http://schemas.microsoft.com/office/drawing/2014/main" id="{6A38A1A6-4710-B68E-0B9F-22AF8899E3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4541" y="1546906"/>
            <a:ext cx="3533093" cy="3533093"/>
          </a:xfrm>
          <a:prstGeom prst="rect">
            <a:avLst/>
          </a:prstGeom>
        </p:spPr>
      </p:pic>
      <p:sp>
        <p:nvSpPr>
          <p:cNvPr id="7" name="TextBox 6">
            <a:extLst>
              <a:ext uri="{FF2B5EF4-FFF2-40B4-BE49-F238E27FC236}">
                <a16:creationId xmlns:a16="http://schemas.microsoft.com/office/drawing/2014/main" id="{485D1557-2E16-2039-74F0-E6A5844530AF}"/>
              </a:ext>
            </a:extLst>
          </p:cNvPr>
          <p:cNvSpPr txBox="1"/>
          <p:nvPr/>
        </p:nvSpPr>
        <p:spPr>
          <a:xfrm>
            <a:off x="6343421" y="2050510"/>
            <a:ext cx="3307291" cy="2123658"/>
          </a:xfrm>
          <a:prstGeom prst="rect">
            <a:avLst/>
          </a:prstGeom>
          <a:noFill/>
        </p:spPr>
        <p:txBody>
          <a:bodyPr wrap="square" rtlCol="0">
            <a:spAutoFit/>
          </a:bodyPr>
          <a:lstStyle/>
          <a:p>
            <a:pPr algn="ctr"/>
            <a:r>
              <a:rPr lang="en-GB" sz="4400" b="1" dirty="0">
                <a:solidFill>
                  <a:srgbClr val="4FA434"/>
                </a:solidFill>
                <a:latin typeface="Century Gothic" panose="020B0502020202020204" pitchFamily="34" charset="0"/>
              </a:rPr>
              <a:t>Less than 1 teaspoon of sugar</a:t>
            </a:r>
          </a:p>
        </p:txBody>
      </p:sp>
      <p:sp>
        <p:nvSpPr>
          <p:cNvPr id="2" name="Rectangular Callout 31">
            <a:extLst>
              <a:ext uri="{FF2B5EF4-FFF2-40B4-BE49-F238E27FC236}">
                <a16:creationId xmlns:a16="http://schemas.microsoft.com/office/drawing/2014/main" id="{A7CA323B-306A-5B47-FB50-BDDF2A3A0DF0}"/>
              </a:ext>
            </a:extLst>
          </p:cNvPr>
          <p:cNvSpPr/>
          <p:nvPr/>
        </p:nvSpPr>
        <p:spPr>
          <a:xfrm flipH="1">
            <a:off x="6824990" y="384088"/>
            <a:ext cx="4497048" cy="1477524"/>
          </a:xfrm>
          <a:prstGeom prst="wedgeRectCallout">
            <a:avLst>
              <a:gd name="adj1" fmla="val 65203"/>
              <a:gd name="adj2" fmla="val 51073"/>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spc="-150" dirty="0">
                <a:solidFill>
                  <a:sysClr val="windowText" lastClr="000000"/>
                </a:solidFill>
                <a:latin typeface="Century Gothic" panose="020B0502020202020204" pitchFamily="34" charset="0"/>
              </a:rPr>
              <a:t>Although low in sugar, water and milk are still the best choices for healthy smiles!</a:t>
            </a:r>
          </a:p>
        </p:txBody>
      </p:sp>
    </p:spTree>
    <p:extLst>
      <p:ext uri="{BB962C8B-B14F-4D97-AF65-F5344CB8AC3E}">
        <p14:creationId xmlns:p14="http://schemas.microsoft.com/office/powerpoint/2010/main" val="3590522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077185" y="973403"/>
            <a:ext cx="8424001" cy="4911194"/>
            <a:chOff x="553184" y="973403"/>
            <a:chExt cx="8424001" cy="4911194"/>
          </a:xfrm>
        </p:grpSpPr>
        <p:sp>
          <p:nvSpPr>
            <p:cNvPr id="30" name="Rounded Rectangle 29"/>
            <p:cNvSpPr/>
            <p:nvPr/>
          </p:nvSpPr>
          <p:spPr>
            <a:xfrm>
              <a:off x="553184" y="973403"/>
              <a:ext cx="8424001" cy="4911194"/>
            </a:xfrm>
            <a:prstGeom prst="roundRect">
              <a:avLst>
                <a:gd name="adj" fmla="val 13692"/>
              </a:avLst>
            </a:prstGeom>
            <a:solidFill>
              <a:schemeClr val="bg1"/>
            </a:solidFill>
            <a:ln>
              <a:noFill/>
            </a:ln>
            <a:effectLst>
              <a:outerShdw blurRad="190500" dist="228600" dir="2700000" algn="ctr">
                <a:srgbClr val="000000">
                  <a:alpha val="30000"/>
                </a:srgbClr>
              </a:outerShdw>
            </a:effectLst>
            <a:scene3d>
              <a:camera prst="perspectiveRight" fov="1500000"/>
              <a:lightRig rig="threePt"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5000" b="1" dirty="0">
                <a:solidFill>
                  <a:srgbClr val="D1232A"/>
                </a:solidFill>
                <a:latin typeface="Century Gothic" panose="020B0502020202020204" pitchFamily="34" charset="0"/>
              </a:endParaRPr>
            </a:p>
          </p:txBody>
        </p:sp>
        <p:sp>
          <p:nvSpPr>
            <p:cNvPr id="33" name="TextBox 32"/>
            <p:cNvSpPr txBox="1"/>
            <p:nvPr/>
          </p:nvSpPr>
          <p:spPr>
            <a:xfrm>
              <a:off x="4366592" y="4226461"/>
              <a:ext cx="3020784" cy="1323439"/>
            </a:xfrm>
            <a:prstGeom prst="rect">
              <a:avLst/>
            </a:prstGeom>
            <a:noFill/>
          </p:spPr>
          <p:txBody>
            <a:bodyPr wrap="square" rtlCol="0">
              <a:spAutoFit/>
            </a:bodyPr>
            <a:lstStyle/>
            <a:p>
              <a:pPr algn="ctr"/>
              <a:endParaRPr lang="en-GB" sz="2000" b="1" dirty="0">
                <a:latin typeface="Century Gothic" panose="020B0502020202020204" pitchFamily="34" charset="0"/>
              </a:endParaRPr>
            </a:p>
            <a:p>
              <a:pPr algn="ctr"/>
              <a:r>
                <a:rPr lang="en-GB" sz="4000" b="1" dirty="0">
                  <a:latin typeface="Century Gothic" panose="020B0502020202020204" pitchFamily="34" charset="0"/>
                </a:rPr>
                <a:t>200ml</a:t>
              </a:r>
            </a:p>
            <a:p>
              <a:pPr algn="ctr"/>
              <a:endParaRPr lang="en-GB" sz="2000" b="1" dirty="0">
                <a:latin typeface="Century Gothic" panose="020B0502020202020204" pitchFamily="34" charset="0"/>
              </a:endParaRPr>
            </a:p>
          </p:txBody>
        </p: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9200" y="5897605"/>
            <a:ext cx="1702800" cy="598609"/>
          </a:xfrm>
          <a:prstGeom prst="rect">
            <a:avLst/>
          </a:prstGeom>
        </p:spPr>
      </p:pic>
      <p:pic>
        <p:nvPicPr>
          <p:cNvPr id="5" name="Picture 4" descr="A white box with colorful text&#10;&#10;Description automatically generated">
            <a:extLst>
              <a:ext uri="{FF2B5EF4-FFF2-40B4-BE49-F238E27FC236}">
                <a16:creationId xmlns:a16="http://schemas.microsoft.com/office/drawing/2014/main" id="{536CE4A9-7487-99BC-96E1-E166CE1135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145" y="1323698"/>
            <a:ext cx="2096908" cy="4168804"/>
          </a:xfrm>
          <a:prstGeom prst="rect">
            <a:avLst/>
          </a:prstGeom>
        </p:spPr>
      </p:pic>
      <p:pic>
        <p:nvPicPr>
          <p:cNvPr id="7" name="Picture 6" descr="A red spoon with a black background&#10;&#10;Description automatically generated">
            <a:extLst>
              <a:ext uri="{FF2B5EF4-FFF2-40B4-BE49-F238E27FC236}">
                <a16:creationId xmlns:a16="http://schemas.microsoft.com/office/drawing/2014/main" id="{2D0C6811-3BC5-4E5E-BE98-4F66B7CE707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6716583" y="2180372"/>
            <a:ext cx="2093324" cy="653657"/>
          </a:xfrm>
          <a:prstGeom prst="rect">
            <a:avLst/>
          </a:prstGeom>
        </p:spPr>
      </p:pic>
      <p:pic>
        <p:nvPicPr>
          <p:cNvPr id="10" name="Picture 9" descr="A red spoon with a black background&#10;&#10;Description automatically generated">
            <a:extLst>
              <a:ext uri="{FF2B5EF4-FFF2-40B4-BE49-F238E27FC236}">
                <a16:creationId xmlns:a16="http://schemas.microsoft.com/office/drawing/2014/main" id="{8EB31B07-DB3C-64AF-3F0F-9AC26F2230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6716584" y="2744212"/>
            <a:ext cx="2093324" cy="653657"/>
          </a:xfrm>
          <a:prstGeom prst="rect">
            <a:avLst/>
          </a:prstGeom>
        </p:spPr>
      </p:pic>
      <p:pic>
        <p:nvPicPr>
          <p:cNvPr id="11" name="Picture 10" descr="A red spoon with a black background&#10;&#10;Description automatically generated">
            <a:extLst>
              <a:ext uri="{FF2B5EF4-FFF2-40B4-BE49-F238E27FC236}">
                <a16:creationId xmlns:a16="http://schemas.microsoft.com/office/drawing/2014/main" id="{9543A809-FF97-D0D4-8469-FDCE419AD7D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6716583" y="3347272"/>
            <a:ext cx="2093324" cy="653657"/>
          </a:xfrm>
          <a:prstGeom prst="rect">
            <a:avLst/>
          </a:prstGeom>
        </p:spPr>
      </p:pic>
    </p:spTree>
    <p:extLst>
      <p:ext uri="{BB962C8B-B14F-4D97-AF65-F5344CB8AC3E}">
        <p14:creationId xmlns:p14="http://schemas.microsoft.com/office/powerpoint/2010/main" val="7345708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077185" y="973403"/>
            <a:ext cx="8424001" cy="4911194"/>
            <a:chOff x="553184" y="973403"/>
            <a:chExt cx="8424001" cy="4911194"/>
          </a:xfrm>
        </p:grpSpPr>
        <p:sp>
          <p:nvSpPr>
            <p:cNvPr id="30" name="Rounded Rectangle 29"/>
            <p:cNvSpPr/>
            <p:nvPr/>
          </p:nvSpPr>
          <p:spPr>
            <a:xfrm>
              <a:off x="553184" y="973403"/>
              <a:ext cx="8424001" cy="4911194"/>
            </a:xfrm>
            <a:prstGeom prst="roundRect">
              <a:avLst>
                <a:gd name="adj" fmla="val 13692"/>
              </a:avLst>
            </a:prstGeom>
            <a:solidFill>
              <a:schemeClr val="bg1"/>
            </a:solidFill>
            <a:ln>
              <a:noFill/>
            </a:ln>
            <a:effectLst>
              <a:outerShdw blurRad="190500" dist="228600" dir="2700000" algn="ctr">
                <a:srgbClr val="000000">
                  <a:alpha val="30000"/>
                </a:srgbClr>
              </a:outerShdw>
            </a:effectLst>
            <a:scene3d>
              <a:camera prst="perspectiveRight" fov="1500000"/>
              <a:lightRig rig="threePt"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5000" b="1" dirty="0">
                <a:solidFill>
                  <a:srgbClr val="D1232A"/>
                </a:solidFill>
                <a:latin typeface="Century Gothic" panose="020B0502020202020204" pitchFamily="34" charset="0"/>
              </a:endParaRPr>
            </a:p>
          </p:txBody>
        </p:sp>
        <p:sp>
          <p:nvSpPr>
            <p:cNvPr id="33" name="TextBox 32"/>
            <p:cNvSpPr txBox="1"/>
            <p:nvPr/>
          </p:nvSpPr>
          <p:spPr>
            <a:xfrm>
              <a:off x="4862762" y="4211642"/>
              <a:ext cx="3020784" cy="1323439"/>
            </a:xfrm>
            <a:prstGeom prst="rect">
              <a:avLst/>
            </a:prstGeom>
            <a:noFill/>
          </p:spPr>
          <p:txBody>
            <a:bodyPr wrap="square" rtlCol="0">
              <a:spAutoFit/>
            </a:bodyPr>
            <a:lstStyle/>
            <a:p>
              <a:pPr algn="ctr"/>
              <a:endParaRPr lang="en-GB" sz="2000" b="1" dirty="0">
                <a:latin typeface="Century Gothic" panose="020B0502020202020204" pitchFamily="34" charset="0"/>
              </a:endParaRPr>
            </a:p>
            <a:p>
              <a:pPr algn="ctr"/>
              <a:r>
                <a:rPr lang="en-GB" sz="4000" b="1" dirty="0">
                  <a:latin typeface="Century Gothic" panose="020B0502020202020204" pitchFamily="34" charset="0"/>
                </a:rPr>
                <a:t>200ml</a:t>
              </a:r>
            </a:p>
            <a:p>
              <a:pPr algn="ctr"/>
              <a:endParaRPr lang="en-GB" sz="2000" b="1" dirty="0">
                <a:latin typeface="Century Gothic" panose="020B0502020202020204" pitchFamily="34" charset="0"/>
              </a:endParaRPr>
            </a:p>
          </p:txBody>
        </p: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9200" y="5897605"/>
            <a:ext cx="1702800" cy="598609"/>
          </a:xfrm>
          <a:prstGeom prst="rect">
            <a:avLst/>
          </a:prstGeom>
        </p:spPr>
      </p:pic>
      <p:pic>
        <p:nvPicPr>
          <p:cNvPr id="3" name="Picture 2" descr="A box and a drink container&#10;&#10;Description automatically generated">
            <a:extLst>
              <a:ext uri="{FF2B5EF4-FFF2-40B4-BE49-F238E27FC236}">
                <a16:creationId xmlns:a16="http://schemas.microsoft.com/office/drawing/2014/main" id="{DD46D601-F62D-F1E5-C504-4C662A7F24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0066" y="1591033"/>
            <a:ext cx="3675934" cy="3675934"/>
          </a:xfrm>
          <a:prstGeom prst="rect">
            <a:avLst/>
          </a:prstGeom>
        </p:spPr>
      </p:pic>
      <p:sp>
        <p:nvSpPr>
          <p:cNvPr id="8" name="TextBox 7">
            <a:extLst>
              <a:ext uri="{FF2B5EF4-FFF2-40B4-BE49-F238E27FC236}">
                <a16:creationId xmlns:a16="http://schemas.microsoft.com/office/drawing/2014/main" id="{2E5544BC-84BC-709D-798F-23FCEE459944}"/>
              </a:ext>
            </a:extLst>
          </p:cNvPr>
          <p:cNvSpPr txBox="1"/>
          <p:nvPr/>
        </p:nvSpPr>
        <p:spPr>
          <a:xfrm>
            <a:off x="6243510" y="2087984"/>
            <a:ext cx="3307291" cy="2123658"/>
          </a:xfrm>
          <a:prstGeom prst="rect">
            <a:avLst/>
          </a:prstGeom>
          <a:noFill/>
        </p:spPr>
        <p:txBody>
          <a:bodyPr wrap="square" rtlCol="0">
            <a:spAutoFit/>
          </a:bodyPr>
          <a:lstStyle/>
          <a:p>
            <a:pPr algn="ctr"/>
            <a:r>
              <a:rPr lang="en-GB" sz="4400" b="1" dirty="0">
                <a:solidFill>
                  <a:srgbClr val="4FA434"/>
                </a:solidFill>
                <a:latin typeface="Century Gothic" panose="020B0502020202020204" pitchFamily="34" charset="0"/>
              </a:rPr>
              <a:t>Less than 1 teaspoon of sugar</a:t>
            </a:r>
          </a:p>
        </p:txBody>
      </p:sp>
      <p:sp>
        <p:nvSpPr>
          <p:cNvPr id="2" name="Rectangular Callout 31">
            <a:extLst>
              <a:ext uri="{FF2B5EF4-FFF2-40B4-BE49-F238E27FC236}">
                <a16:creationId xmlns:a16="http://schemas.microsoft.com/office/drawing/2014/main" id="{FE15BF7E-0276-34AE-D515-BE554963BCE7}"/>
              </a:ext>
            </a:extLst>
          </p:cNvPr>
          <p:cNvSpPr/>
          <p:nvPr/>
        </p:nvSpPr>
        <p:spPr>
          <a:xfrm flipH="1">
            <a:off x="6824990" y="384088"/>
            <a:ext cx="4497048" cy="1477524"/>
          </a:xfrm>
          <a:prstGeom prst="wedgeRectCallout">
            <a:avLst>
              <a:gd name="adj1" fmla="val 65203"/>
              <a:gd name="adj2" fmla="val 51073"/>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spc="-150" dirty="0">
                <a:solidFill>
                  <a:sysClr val="windowText" lastClr="000000"/>
                </a:solidFill>
                <a:latin typeface="Century Gothic" panose="020B0502020202020204" pitchFamily="34" charset="0"/>
              </a:rPr>
              <a:t>Although low in sugar, water and milk are still the best choices for healthy smiles!</a:t>
            </a:r>
          </a:p>
        </p:txBody>
      </p:sp>
    </p:spTree>
    <p:extLst>
      <p:ext uri="{BB962C8B-B14F-4D97-AF65-F5344CB8AC3E}">
        <p14:creationId xmlns:p14="http://schemas.microsoft.com/office/powerpoint/2010/main" val="22626276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2077185" y="973403"/>
            <a:ext cx="8424001" cy="4911194"/>
            <a:chOff x="553184" y="973403"/>
            <a:chExt cx="8424001" cy="4911194"/>
          </a:xfrm>
        </p:grpSpPr>
        <p:grpSp>
          <p:nvGrpSpPr>
            <p:cNvPr id="4" name="Group 3"/>
            <p:cNvGrpSpPr/>
            <p:nvPr/>
          </p:nvGrpSpPr>
          <p:grpSpPr>
            <a:xfrm>
              <a:off x="553184" y="973403"/>
              <a:ext cx="8424001" cy="4911194"/>
              <a:chOff x="553184" y="973403"/>
              <a:chExt cx="8424001" cy="4911194"/>
            </a:xfrm>
          </p:grpSpPr>
          <p:sp>
            <p:nvSpPr>
              <p:cNvPr id="30" name="Rounded Rectangle 29"/>
              <p:cNvSpPr/>
              <p:nvPr/>
            </p:nvSpPr>
            <p:spPr>
              <a:xfrm>
                <a:off x="553184" y="973403"/>
                <a:ext cx="8424001" cy="4911194"/>
              </a:xfrm>
              <a:prstGeom prst="roundRect">
                <a:avLst>
                  <a:gd name="adj" fmla="val 13692"/>
                </a:avLst>
              </a:prstGeom>
              <a:solidFill>
                <a:schemeClr val="bg1"/>
              </a:solidFill>
              <a:ln>
                <a:noFill/>
              </a:ln>
              <a:effectLst>
                <a:outerShdw blurRad="190500" dist="228600" dir="2700000" algn="ctr">
                  <a:srgbClr val="000000">
                    <a:alpha val="30000"/>
                  </a:srgbClr>
                </a:outerShdw>
              </a:effectLst>
              <a:scene3d>
                <a:camera prst="perspectiveRight" fov="1500000"/>
                <a:lightRig rig="threePt"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5000" b="1" dirty="0">
                  <a:solidFill>
                    <a:srgbClr val="D1232A"/>
                  </a:solidFill>
                  <a:latin typeface="Century Gothic" panose="020B0502020202020204" pitchFamily="34" charset="0"/>
                </a:endParaRPr>
              </a:p>
            </p:txBody>
          </p:sp>
          <p:sp>
            <p:nvSpPr>
              <p:cNvPr id="9" name="TextBox 8"/>
              <p:cNvSpPr txBox="1"/>
              <p:nvPr/>
            </p:nvSpPr>
            <p:spPr>
              <a:xfrm>
                <a:off x="4143168" y="4351982"/>
                <a:ext cx="3020784" cy="1323439"/>
              </a:xfrm>
              <a:prstGeom prst="rect">
                <a:avLst/>
              </a:prstGeom>
              <a:noFill/>
            </p:spPr>
            <p:txBody>
              <a:bodyPr wrap="square" rtlCol="0">
                <a:spAutoFit/>
              </a:bodyPr>
              <a:lstStyle/>
              <a:p>
                <a:pPr algn="ctr"/>
                <a:endParaRPr lang="en-GB" sz="2000" b="1" dirty="0">
                  <a:latin typeface="Century Gothic" panose="020B0502020202020204" pitchFamily="34" charset="0"/>
                </a:endParaRPr>
              </a:p>
              <a:p>
                <a:pPr algn="ctr"/>
                <a:r>
                  <a:rPr lang="en-GB" sz="4000" b="1" dirty="0">
                    <a:latin typeface="Century Gothic" panose="020B0502020202020204" pitchFamily="34" charset="0"/>
                  </a:rPr>
                  <a:t>471ml</a:t>
                </a:r>
              </a:p>
              <a:p>
                <a:pPr algn="ctr"/>
                <a:endParaRPr lang="en-GB" sz="2000" b="1" dirty="0">
                  <a:latin typeface="Century Gothic" panose="020B0502020202020204" pitchFamily="34" charset="0"/>
                </a:endParaRPr>
              </a:p>
            </p:txBody>
          </p:sp>
        </p:grpSp>
        <p:pic>
          <p:nvPicPr>
            <p:cNvPr id="5122" name="Picture 2" descr="Frijj Banana Milkshake 471Ml"/>
            <p:cNvPicPr>
              <a:picLocks noChangeAspect="1" noChangeArrowheads="1"/>
            </p:cNvPicPr>
            <p:nvPr/>
          </p:nvPicPr>
          <p:blipFill rotWithShape="1">
            <a:blip r:embed="rId4">
              <a:extLst>
                <a:ext uri="{28A0092B-C50C-407E-A947-70E740481C1C}">
                  <a14:useLocalDpi xmlns:a14="http://schemas.microsoft.com/office/drawing/2010/main" val="0"/>
                </a:ext>
              </a:extLst>
            </a:blip>
            <a:srcRect l="25547" r="25564"/>
            <a:stretch/>
          </p:blipFill>
          <p:spPr bwMode="auto">
            <a:xfrm>
              <a:off x="1457909" y="1255456"/>
              <a:ext cx="2127612" cy="4351934"/>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ular Callout 10"/>
          <p:cNvSpPr/>
          <p:nvPr/>
        </p:nvSpPr>
        <p:spPr>
          <a:xfrm flipH="1">
            <a:off x="5251212" y="388198"/>
            <a:ext cx="5161252" cy="1148218"/>
          </a:xfrm>
          <a:prstGeom prst="wedgeRectCallout">
            <a:avLst>
              <a:gd name="adj1" fmla="val 58849"/>
              <a:gd name="adj2" fmla="val 57712"/>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spc="-150" dirty="0">
                <a:solidFill>
                  <a:sysClr val="windowText" lastClr="000000"/>
                </a:solidFill>
                <a:latin typeface="Century Gothic" panose="020B0502020202020204" pitchFamily="34" charset="0"/>
              </a:rPr>
              <a:t>Milkshakes can have a lot of sugar in them – plain milk is best!</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9200" y="5897605"/>
            <a:ext cx="1702800" cy="598609"/>
          </a:xfrm>
          <a:prstGeom prst="rect">
            <a:avLst/>
          </a:prstGeom>
        </p:spPr>
      </p:pic>
      <p:pic>
        <p:nvPicPr>
          <p:cNvPr id="12" name="Picture 11" descr="A red spoon with a black background&#10;&#10;Description automatically generated">
            <a:extLst>
              <a:ext uri="{FF2B5EF4-FFF2-40B4-BE49-F238E27FC236}">
                <a16:creationId xmlns:a16="http://schemas.microsoft.com/office/drawing/2014/main" id="{98A00402-9677-82D1-98AA-2BD4318FBD1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5506228" y="2187682"/>
            <a:ext cx="1633566" cy="510094"/>
          </a:xfrm>
          <a:prstGeom prst="rect">
            <a:avLst/>
          </a:prstGeom>
        </p:spPr>
      </p:pic>
      <p:pic>
        <p:nvPicPr>
          <p:cNvPr id="13" name="Picture 12" descr="A red spoon with a black background&#10;&#10;Description automatically generated">
            <a:extLst>
              <a:ext uri="{FF2B5EF4-FFF2-40B4-BE49-F238E27FC236}">
                <a16:creationId xmlns:a16="http://schemas.microsoft.com/office/drawing/2014/main" id="{53884827-CEAA-EEC0-C6B5-B0C1A5675F2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5522417" y="3022743"/>
            <a:ext cx="1633566" cy="510094"/>
          </a:xfrm>
          <a:prstGeom prst="rect">
            <a:avLst/>
          </a:prstGeom>
        </p:spPr>
      </p:pic>
      <p:pic>
        <p:nvPicPr>
          <p:cNvPr id="15" name="Picture 14" descr="A red spoon with a black background&#10;&#10;Description automatically generated">
            <a:extLst>
              <a:ext uri="{FF2B5EF4-FFF2-40B4-BE49-F238E27FC236}">
                <a16:creationId xmlns:a16="http://schemas.microsoft.com/office/drawing/2014/main" id="{9D2CA543-838A-5D99-1E50-5E45E11D640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5507883" y="2605213"/>
            <a:ext cx="1633566" cy="510094"/>
          </a:xfrm>
          <a:prstGeom prst="rect">
            <a:avLst/>
          </a:prstGeom>
        </p:spPr>
      </p:pic>
      <p:pic>
        <p:nvPicPr>
          <p:cNvPr id="16" name="Picture 15" descr="A red spoon with a black background&#10;&#10;Description automatically generated">
            <a:extLst>
              <a:ext uri="{FF2B5EF4-FFF2-40B4-BE49-F238E27FC236}">
                <a16:creationId xmlns:a16="http://schemas.microsoft.com/office/drawing/2014/main" id="{17969550-06B2-360D-FADE-FD5EDE6AFAE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5544067" y="3447624"/>
            <a:ext cx="1633566" cy="510094"/>
          </a:xfrm>
          <a:prstGeom prst="rect">
            <a:avLst/>
          </a:prstGeom>
        </p:spPr>
      </p:pic>
      <p:pic>
        <p:nvPicPr>
          <p:cNvPr id="17" name="Picture 16" descr="A red spoon with a black background&#10;&#10;Description automatically generated">
            <a:extLst>
              <a:ext uri="{FF2B5EF4-FFF2-40B4-BE49-F238E27FC236}">
                <a16:creationId xmlns:a16="http://schemas.microsoft.com/office/drawing/2014/main" id="{F56BDD76-2534-D04C-EFDE-525E2756AA1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5544067" y="3890429"/>
            <a:ext cx="1633566" cy="510094"/>
          </a:xfrm>
          <a:prstGeom prst="rect">
            <a:avLst/>
          </a:prstGeom>
        </p:spPr>
      </p:pic>
      <p:pic>
        <p:nvPicPr>
          <p:cNvPr id="18" name="Picture 17" descr="A red spoon with a black background&#10;&#10;Description automatically generated">
            <a:extLst>
              <a:ext uri="{FF2B5EF4-FFF2-40B4-BE49-F238E27FC236}">
                <a16:creationId xmlns:a16="http://schemas.microsoft.com/office/drawing/2014/main" id="{7E041774-BA4D-C579-DA11-6F8C9BDC558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7274816" y="2080188"/>
            <a:ext cx="1633566" cy="510094"/>
          </a:xfrm>
          <a:prstGeom prst="rect">
            <a:avLst/>
          </a:prstGeom>
        </p:spPr>
      </p:pic>
      <p:pic>
        <p:nvPicPr>
          <p:cNvPr id="19" name="Picture 18" descr="A red spoon with a black background&#10;&#10;Description automatically generated">
            <a:extLst>
              <a:ext uri="{FF2B5EF4-FFF2-40B4-BE49-F238E27FC236}">
                <a16:creationId xmlns:a16="http://schemas.microsoft.com/office/drawing/2014/main" id="{FE6DB9B6-D5B1-BF45-0E4E-590240D921E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7291005" y="2915249"/>
            <a:ext cx="1633566" cy="510094"/>
          </a:xfrm>
          <a:prstGeom prst="rect">
            <a:avLst/>
          </a:prstGeom>
        </p:spPr>
      </p:pic>
      <p:pic>
        <p:nvPicPr>
          <p:cNvPr id="20" name="Picture 19" descr="A red spoon with a black background&#10;&#10;Description automatically generated">
            <a:extLst>
              <a:ext uri="{FF2B5EF4-FFF2-40B4-BE49-F238E27FC236}">
                <a16:creationId xmlns:a16="http://schemas.microsoft.com/office/drawing/2014/main" id="{ADF6A271-4925-6C86-3101-014CF26D2DD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7276471" y="2497719"/>
            <a:ext cx="1633566" cy="510094"/>
          </a:xfrm>
          <a:prstGeom prst="rect">
            <a:avLst/>
          </a:prstGeom>
        </p:spPr>
      </p:pic>
      <p:pic>
        <p:nvPicPr>
          <p:cNvPr id="21" name="Picture 20" descr="A red spoon with a black background&#10;&#10;Description automatically generated">
            <a:extLst>
              <a:ext uri="{FF2B5EF4-FFF2-40B4-BE49-F238E27FC236}">
                <a16:creationId xmlns:a16="http://schemas.microsoft.com/office/drawing/2014/main" id="{BA13A2DB-588B-EF56-275B-2610B88664B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7312655" y="3340130"/>
            <a:ext cx="1633566" cy="510094"/>
          </a:xfrm>
          <a:prstGeom prst="rect">
            <a:avLst/>
          </a:prstGeom>
        </p:spPr>
      </p:pic>
      <p:pic>
        <p:nvPicPr>
          <p:cNvPr id="22" name="Picture 21" descr="A red spoon with a black background&#10;&#10;Description automatically generated">
            <a:extLst>
              <a:ext uri="{FF2B5EF4-FFF2-40B4-BE49-F238E27FC236}">
                <a16:creationId xmlns:a16="http://schemas.microsoft.com/office/drawing/2014/main" id="{EAA1DE9D-8FA4-50DE-09CF-B90142CE6F7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7312655" y="3782935"/>
            <a:ext cx="1633566" cy="510094"/>
          </a:xfrm>
          <a:prstGeom prst="rect">
            <a:avLst/>
          </a:prstGeom>
        </p:spPr>
      </p:pic>
    </p:spTree>
    <p:extLst>
      <p:ext uri="{BB962C8B-B14F-4D97-AF65-F5344CB8AC3E}">
        <p14:creationId xmlns:p14="http://schemas.microsoft.com/office/powerpoint/2010/main" val="280261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077186" y="986411"/>
            <a:ext cx="8424001" cy="4911194"/>
            <a:chOff x="553184" y="973403"/>
            <a:chExt cx="8424001" cy="4911194"/>
          </a:xfrm>
        </p:grpSpPr>
        <p:grpSp>
          <p:nvGrpSpPr>
            <p:cNvPr id="4" name="Group 3"/>
            <p:cNvGrpSpPr/>
            <p:nvPr/>
          </p:nvGrpSpPr>
          <p:grpSpPr>
            <a:xfrm>
              <a:off x="553184" y="973403"/>
              <a:ext cx="8424001" cy="4911194"/>
              <a:chOff x="553184" y="973403"/>
              <a:chExt cx="8424001" cy="4911194"/>
            </a:xfrm>
          </p:grpSpPr>
          <p:sp>
            <p:nvSpPr>
              <p:cNvPr id="30" name="Rounded Rectangle 29"/>
              <p:cNvSpPr/>
              <p:nvPr/>
            </p:nvSpPr>
            <p:spPr>
              <a:xfrm>
                <a:off x="553184" y="973403"/>
                <a:ext cx="8424001" cy="4911194"/>
              </a:xfrm>
              <a:prstGeom prst="roundRect">
                <a:avLst>
                  <a:gd name="adj" fmla="val 13692"/>
                </a:avLst>
              </a:prstGeom>
              <a:solidFill>
                <a:schemeClr val="bg1"/>
              </a:solidFill>
              <a:ln>
                <a:noFill/>
              </a:ln>
              <a:effectLst>
                <a:outerShdw blurRad="190500" dist="228600" dir="2700000" algn="ctr">
                  <a:srgbClr val="000000">
                    <a:alpha val="30000"/>
                  </a:srgbClr>
                </a:outerShdw>
              </a:effectLst>
              <a:scene3d>
                <a:camera prst="perspectiveRight" fov="1500000"/>
                <a:lightRig rig="threePt"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5000" b="1" dirty="0">
                  <a:solidFill>
                    <a:srgbClr val="D1232A"/>
                  </a:solidFill>
                  <a:latin typeface="Century Gothic" panose="020B0502020202020204" pitchFamily="34" charset="0"/>
                </a:endParaRPr>
              </a:p>
            </p:txBody>
          </p:sp>
          <p:sp>
            <p:nvSpPr>
              <p:cNvPr id="10" name="TextBox 9"/>
              <p:cNvSpPr txBox="1"/>
              <p:nvPr/>
            </p:nvSpPr>
            <p:spPr>
              <a:xfrm>
                <a:off x="4727932" y="4333282"/>
                <a:ext cx="3020784" cy="1323439"/>
              </a:xfrm>
              <a:prstGeom prst="rect">
                <a:avLst/>
              </a:prstGeom>
              <a:noFill/>
            </p:spPr>
            <p:txBody>
              <a:bodyPr wrap="square" rtlCol="0">
                <a:spAutoFit/>
              </a:bodyPr>
              <a:lstStyle/>
              <a:p>
                <a:pPr algn="ctr"/>
                <a:endParaRPr lang="en-GB" sz="2000" b="1" dirty="0">
                  <a:latin typeface="Century Gothic" panose="020B0502020202020204" pitchFamily="34" charset="0"/>
                </a:endParaRPr>
              </a:p>
              <a:p>
                <a:pPr algn="ctr"/>
                <a:r>
                  <a:rPr lang="en-GB" sz="4000" b="1" dirty="0">
                    <a:latin typeface="Century Gothic" panose="020B0502020202020204" pitchFamily="34" charset="0"/>
                  </a:rPr>
                  <a:t>180ml</a:t>
                </a:r>
              </a:p>
              <a:p>
                <a:pPr algn="ctr"/>
                <a:endParaRPr lang="en-GB" sz="2000" b="1" dirty="0">
                  <a:latin typeface="Century Gothic" panose="020B0502020202020204" pitchFamily="34" charset="0"/>
                </a:endParaRPr>
              </a:p>
            </p:txBody>
          </p:sp>
        </p:grpSp>
        <p:pic>
          <p:nvPicPr>
            <p:cNvPr id="6148" name="Picture 4" descr="apple and blackcurrants kids smooth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768" y="1457964"/>
              <a:ext cx="4157786" cy="3916055"/>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ular Callout 10"/>
          <p:cNvSpPr/>
          <p:nvPr/>
        </p:nvSpPr>
        <p:spPr>
          <a:xfrm flipH="1">
            <a:off x="5024925" y="147145"/>
            <a:ext cx="5089889" cy="1551027"/>
          </a:xfrm>
          <a:prstGeom prst="wedgeRectCallout">
            <a:avLst>
              <a:gd name="adj1" fmla="val 61184"/>
              <a:gd name="adj2" fmla="val 52360"/>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spc="-150" dirty="0">
                <a:solidFill>
                  <a:sysClr val="windowText" lastClr="000000"/>
                </a:solidFill>
                <a:latin typeface="Century Gothic" panose="020B0502020202020204" pitchFamily="34" charset="0"/>
              </a:rPr>
              <a:t>Although they contribute to your 5 a day (150ml glass), smoothies have lots of sugar in them!</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9200" y="5897605"/>
            <a:ext cx="1702800" cy="598609"/>
          </a:xfrm>
          <a:prstGeom prst="rect">
            <a:avLst/>
          </a:prstGeom>
        </p:spPr>
      </p:pic>
      <p:pic>
        <p:nvPicPr>
          <p:cNvPr id="2" name="Picture 1" descr="A red spoon with a black background&#10;&#10;Description automatically generated">
            <a:extLst>
              <a:ext uri="{FF2B5EF4-FFF2-40B4-BE49-F238E27FC236}">
                <a16:creationId xmlns:a16="http://schemas.microsoft.com/office/drawing/2014/main" id="{383779E0-D5AB-0F92-1B2E-E1175A4523D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7263589" y="2106797"/>
            <a:ext cx="1633566" cy="510094"/>
          </a:xfrm>
          <a:prstGeom prst="rect">
            <a:avLst/>
          </a:prstGeom>
        </p:spPr>
      </p:pic>
      <p:pic>
        <p:nvPicPr>
          <p:cNvPr id="3" name="Picture 2" descr="A red spoon with a black background&#10;&#10;Description automatically generated">
            <a:extLst>
              <a:ext uri="{FF2B5EF4-FFF2-40B4-BE49-F238E27FC236}">
                <a16:creationId xmlns:a16="http://schemas.microsoft.com/office/drawing/2014/main" id="{27BBED47-304D-C33D-1119-F3EE2CC386D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7279778" y="2941858"/>
            <a:ext cx="1633566" cy="510094"/>
          </a:xfrm>
          <a:prstGeom prst="rect">
            <a:avLst/>
          </a:prstGeom>
        </p:spPr>
      </p:pic>
      <p:pic>
        <p:nvPicPr>
          <p:cNvPr id="7" name="Picture 6" descr="A red spoon with a black background&#10;&#10;Description automatically generated">
            <a:extLst>
              <a:ext uri="{FF2B5EF4-FFF2-40B4-BE49-F238E27FC236}">
                <a16:creationId xmlns:a16="http://schemas.microsoft.com/office/drawing/2014/main" id="{982DF06A-C4F0-99CB-0FEF-9DC193B8AD2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7265244" y="2524328"/>
            <a:ext cx="1633566" cy="510094"/>
          </a:xfrm>
          <a:prstGeom prst="rect">
            <a:avLst/>
          </a:prstGeom>
        </p:spPr>
      </p:pic>
      <p:pic>
        <p:nvPicPr>
          <p:cNvPr id="8" name="Picture 7" descr="A red spoon with a black background&#10;&#10;Description automatically generated">
            <a:extLst>
              <a:ext uri="{FF2B5EF4-FFF2-40B4-BE49-F238E27FC236}">
                <a16:creationId xmlns:a16="http://schemas.microsoft.com/office/drawing/2014/main" id="{8526A4ED-38E8-2E8E-9A26-B8DDFEE6C47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7301428" y="3366739"/>
            <a:ext cx="1633566" cy="510094"/>
          </a:xfrm>
          <a:prstGeom prst="rect">
            <a:avLst/>
          </a:prstGeom>
        </p:spPr>
      </p:pic>
      <p:pic>
        <p:nvPicPr>
          <p:cNvPr id="9" name="Picture 8" descr="A red spoon with a black background&#10;&#10;Description automatically generated">
            <a:extLst>
              <a:ext uri="{FF2B5EF4-FFF2-40B4-BE49-F238E27FC236}">
                <a16:creationId xmlns:a16="http://schemas.microsoft.com/office/drawing/2014/main" id="{7E468E0C-A569-4C3A-6907-70756162A5B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7301428" y="3809544"/>
            <a:ext cx="1633566" cy="510094"/>
          </a:xfrm>
          <a:prstGeom prst="rect">
            <a:avLst/>
          </a:prstGeom>
        </p:spPr>
      </p:pic>
    </p:spTree>
    <p:extLst>
      <p:ext uri="{BB962C8B-B14F-4D97-AF65-F5344CB8AC3E}">
        <p14:creationId xmlns:p14="http://schemas.microsoft.com/office/powerpoint/2010/main" val="22763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77185" y="973403"/>
            <a:ext cx="8424001" cy="4911194"/>
            <a:chOff x="553184" y="973403"/>
            <a:chExt cx="8424001" cy="4911194"/>
          </a:xfrm>
        </p:grpSpPr>
        <p:sp>
          <p:nvSpPr>
            <p:cNvPr id="30" name="Rounded Rectangle 29"/>
            <p:cNvSpPr/>
            <p:nvPr/>
          </p:nvSpPr>
          <p:spPr>
            <a:xfrm>
              <a:off x="553184" y="973403"/>
              <a:ext cx="8424001" cy="4911194"/>
            </a:xfrm>
            <a:prstGeom prst="roundRect">
              <a:avLst>
                <a:gd name="adj" fmla="val 13692"/>
              </a:avLst>
            </a:prstGeom>
            <a:solidFill>
              <a:schemeClr val="bg1"/>
            </a:solidFill>
            <a:ln>
              <a:noFill/>
            </a:ln>
            <a:effectLst>
              <a:outerShdw blurRad="190500" dist="228600" dir="2700000" algn="ctr">
                <a:srgbClr val="000000">
                  <a:alpha val="30000"/>
                </a:srgbClr>
              </a:outerShdw>
            </a:effectLst>
            <a:scene3d>
              <a:camera prst="perspectiveRight" fov="1500000"/>
              <a:lightRig rig="threePt"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5000" b="1" dirty="0">
                <a:solidFill>
                  <a:srgbClr val="D1232A"/>
                </a:solidFill>
                <a:latin typeface="Century Gothic" panose="020B0502020202020204" pitchFamily="34" charset="0"/>
              </a:endParaRPr>
            </a:p>
          </p:txBody>
        </p:sp>
        <p:sp>
          <p:nvSpPr>
            <p:cNvPr id="10" name="TextBox 9"/>
            <p:cNvSpPr txBox="1"/>
            <p:nvPr/>
          </p:nvSpPr>
          <p:spPr>
            <a:xfrm>
              <a:off x="4340749" y="4190906"/>
              <a:ext cx="3020784" cy="1323439"/>
            </a:xfrm>
            <a:prstGeom prst="rect">
              <a:avLst/>
            </a:prstGeom>
            <a:noFill/>
          </p:spPr>
          <p:txBody>
            <a:bodyPr wrap="square" rtlCol="0">
              <a:spAutoFit/>
            </a:bodyPr>
            <a:lstStyle/>
            <a:p>
              <a:pPr algn="ctr"/>
              <a:endParaRPr lang="en-GB" sz="2000" b="1" dirty="0">
                <a:latin typeface="Century Gothic" panose="020B0502020202020204" pitchFamily="34" charset="0"/>
              </a:endParaRPr>
            </a:p>
            <a:p>
              <a:pPr algn="ctr"/>
              <a:r>
                <a:rPr lang="en-GB" sz="4000" b="1" dirty="0">
                  <a:latin typeface="Century Gothic" panose="020B0502020202020204" pitchFamily="34" charset="0"/>
                </a:rPr>
                <a:t>200ml</a:t>
              </a:r>
            </a:p>
            <a:p>
              <a:pPr algn="ctr"/>
              <a:endParaRPr lang="en-GB" sz="2000" b="1" dirty="0">
                <a:latin typeface="Century Gothic" panose="020B0502020202020204" pitchFamily="34" charset="0"/>
              </a:endParaRPr>
            </a:p>
          </p:txBody>
        </p: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9200" y="5897605"/>
            <a:ext cx="1702800" cy="598609"/>
          </a:xfrm>
          <a:prstGeom prst="rect">
            <a:avLst/>
          </a:prstGeom>
        </p:spPr>
      </p:pic>
      <p:pic>
        <p:nvPicPr>
          <p:cNvPr id="3" name="Picture 2" descr="A group of pink and blue milkshakes&#10;&#10;Description automatically generated">
            <a:extLst>
              <a:ext uri="{FF2B5EF4-FFF2-40B4-BE49-F238E27FC236}">
                <a16:creationId xmlns:a16="http://schemas.microsoft.com/office/drawing/2014/main" id="{826A9A45-3046-D522-1024-EB1C992CB01A}"/>
              </a:ext>
            </a:extLst>
          </p:cNvPr>
          <p:cNvPicPr>
            <a:picLocks noChangeAspect="1"/>
          </p:cNvPicPr>
          <p:nvPr/>
        </p:nvPicPr>
        <p:blipFill rotWithShape="1">
          <a:blip r:embed="rId5">
            <a:extLst>
              <a:ext uri="{28A0092B-C50C-407E-A947-70E740481C1C}">
                <a14:useLocalDpi xmlns:a14="http://schemas.microsoft.com/office/drawing/2010/main" val="0"/>
              </a:ext>
            </a:extLst>
          </a:blip>
          <a:srcRect t="17021" r="64395" b="16149"/>
          <a:stretch/>
        </p:blipFill>
        <p:spPr>
          <a:xfrm>
            <a:off x="3106778" y="1284915"/>
            <a:ext cx="2284639" cy="4288169"/>
          </a:xfrm>
          <a:prstGeom prst="rect">
            <a:avLst/>
          </a:prstGeom>
        </p:spPr>
      </p:pic>
      <p:pic>
        <p:nvPicPr>
          <p:cNvPr id="14" name="Picture 13" descr="A red spoon with a black background&#10;&#10;Description automatically generated">
            <a:extLst>
              <a:ext uri="{FF2B5EF4-FFF2-40B4-BE49-F238E27FC236}">
                <a16:creationId xmlns:a16="http://schemas.microsoft.com/office/drawing/2014/main" id="{70009A1D-CD00-35B1-0BB0-539D9BBBA4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6630857" y="1682974"/>
            <a:ext cx="2093324" cy="653657"/>
          </a:xfrm>
          <a:prstGeom prst="rect">
            <a:avLst/>
          </a:prstGeom>
        </p:spPr>
      </p:pic>
      <p:pic>
        <p:nvPicPr>
          <p:cNvPr id="15" name="Picture 14" descr="A red spoon with a black background&#10;&#10;Description automatically generated">
            <a:extLst>
              <a:ext uri="{FF2B5EF4-FFF2-40B4-BE49-F238E27FC236}">
                <a16:creationId xmlns:a16="http://schemas.microsoft.com/office/drawing/2014/main" id="{3F8DE4CF-778B-BB7E-B1D4-CF6A02121D3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6630858" y="2246814"/>
            <a:ext cx="2093324" cy="653657"/>
          </a:xfrm>
          <a:prstGeom prst="rect">
            <a:avLst/>
          </a:prstGeom>
        </p:spPr>
      </p:pic>
      <p:pic>
        <p:nvPicPr>
          <p:cNvPr id="16" name="Picture 15" descr="A red spoon with a black background&#10;&#10;Description automatically generated">
            <a:extLst>
              <a:ext uri="{FF2B5EF4-FFF2-40B4-BE49-F238E27FC236}">
                <a16:creationId xmlns:a16="http://schemas.microsoft.com/office/drawing/2014/main" id="{2DE79BB6-0AE4-7F59-C605-258949668CA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6630857" y="2849874"/>
            <a:ext cx="2093324" cy="653657"/>
          </a:xfrm>
          <a:prstGeom prst="rect">
            <a:avLst/>
          </a:prstGeom>
        </p:spPr>
      </p:pic>
      <p:pic>
        <p:nvPicPr>
          <p:cNvPr id="20" name="Picture 19" descr="A red spoon with a black background&#10;&#10;Description automatically generated">
            <a:extLst>
              <a:ext uri="{FF2B5EF4-FFF2-40B4-BE49-F238E27FC236}">
                <a16:creationId xmlns:a16="http://schemas.microsoft.com/office/drawing/2014/main" id="{903DEAFE-432E-939E-6D3D-013EED3B20B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6630857" y="3432809"/>
            <a:ext cx="2093324" cy="653657"/>
          </a:xfrm>
          <a:prstGeom prst="rect">
            <a:avLst/>
          </a:prstGeom>
        </p:spPr>
      </p:pic>
      <p:sp>
        <p:nvSpPr>
          <p:cNvPr id="2" name="Rectangular Callout 10">
            <a:extLst>
              <a:ext uri="{FF2B5EF4-FFF2-40B4-BE49-F238E27FC236}">
                <a16:creationId xmlns:a16="http://schemas.microsoft.com/office/drawing/2014/main" id="{B0277AFD-E5EC-F4B3-7FC0-9257D2530899}"/>
              </a:ext>
            </a:extLst>
          </p:cNvPr>
          <p:cNvSpPr/>
          <p:nvPr/>
        </p:nvSpPr>
        <p:spPr>
          <a:xfrm flipH="1">
            <a:off x="5935456" y="255784"/>
            <a:ext cx="5161252" cy="1148218"/>
          </a:xfrm>
          <a:prstGeom prst="wedgeRectCallout">
            <a:avLst>
              <a:gd name="adj1" fmla="val 62710"/>
              <a:gd name="adj2" fmla="val 57712"/>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spc="-150" dirty="0">
                <a:solidFill>
                  <a:sysClr val="windowText" lastClr="000000"/>
                </a:solidFill>
                <a:latin typeface="Century Gothic" panose="020B0502020202020204" pitchFamily="34" charset="0"/>
              </a:rPr>
              <a:t>Milkshakes can have a lot of sugar in them – plain milk is best!</a:t>
            </a:r>
          </a:p>
        </p:txBody>
      </p:sp>
    </p:spTree>
    <p:extLst>
      <p:ext uri="{BB962C8B-B14F-4D97-AF65-F5344CB8AC3E}">
        <p14:creationId xmlns:p14="http://schemas.microsoft.com/office/powerpoint/2010/main" val="81419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77185" y="973403"/>
            <a:ext cx="8424001" cy="4911194"/>
            <a:chOff x="553184" y="973403"/>
            <a:chExt cx="8424001" cy="4911194"/>
          </a:xfrm>
        </p:grpSpPr>
        <p:grpSp>
          <p:nvGrpSpPr>
            <p:cNvPr id="2" name="Group 1"/>
            <p:cNvGrpSpPr/>
            <p:nvPr/>
          </p:nvGrpSpPr>
          <p:grpSpPr>
            <a:xfrm>
              <a:off x="553184" y="973403"/>
              <a:ext cx="8424001" cy="4911194"/>
              <a:chOff x="553184" y="973403"/>
              <a:chExt cx="8424001" cy="4911194"/>
            </a:xfrm>
            <a:scene3d>
              <a:camera prst="perspectiveRight" fov="1500000"/>
              <a:lightRig rig="threePt" dir="t"/>
            </a:scene3d>
          </p:grpSpPr>
          <p:sp>
            <p:nvSpPr>
              <p:cNvPr id="30" name="Rounded Rectangle 29"/>
              <p:cNvSpPr/>
              <p:nvPr/>
            </p:nvSpPr>
            <p:spPr>
              <a:xfrm>
                <a:off x="553184" y="973403"/>
                <a:ext cx="8424001" cy="4911194"/>
              </a:xfrm>
              <a:prstGeom prst="roundRect">
                <a:avLst>
                  <a:gd name="adj" fmla="val 13692"/>
                </a:avLst>
              </a:prstGeom>
              <a:solidFill>
                <a:schemeClr val="bg1"/>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5000" b="1" dirty="0">
                  <a:solidFill>
                    <a:srgbClr val="D1232A"/>
                  </a:solidFill>
                  <a:latin typeface="Century Gothic" panose="020B0502020202020204" pitchFamily="34" charset="0"/>
                </a:endParaRPr>
              </a:p>
            </p:txBody>
          </p:sp>
          <p:pic>
            <p:nvPicPr>
              <p:cNvPr id="13314" name="Picture 2" descr="Vimto Regular Still 500Ml"/>
              <p:cNvPicPr>
                <a:picLocks noChangeAspect="1" noChangeArrowheads="1"/>
              </p:cNvPicPr>
              <p:nvPr/>
            </p:nvPicPr>
            <p:blipFill rotWithShape="1">
              <a:blip r:embed="rId4">
                <a:extLst>
                  <a:ext uri="{28A0092B-C50C-407E-A947-70E740481C1C}">
                    <a14:useLocalDpi xmlns:a14="http://schemas.microsoft.com/office/drawing/2010/main" val="0"/>
                  </a:ext>
                </a:extLst>
              </a:blip>
              <a:srcRect l="33848" r="33559"/>
              <a:stretch/>
            </p:blipFill>
            <p:spPr bwMode="auto">
              <a:xfrm>
                <a:off x="1934056" y="1181232"/>
                <a:ext cx="1465211" cy="4495535"/>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4471779" y="4382051"/>
              <a:ext cx="3020784" cy="1323439"/>
            </a:xfrm>
            <a:prstGeom prst="rect">
              <a:avLst/>
            </a:prstGeom>
            <a:noFill/>
          </p:spPr>
          <p:txBody>
            <a:bodyPr wrap="square" rtlCol="0">
              <a:spAutoFit/>
            </a:bodyPr>
            <a:lstStyle/>
            <a:p>
              <a:pPr algn="ctr"/>
              <a:endParaRPr lang="en-GB" sz="2000" b="1" dirty="0">
                <a:latin typeface="Century Gothic" panose="020B0502020202020204" pitchFamily="34" charset="0"/>
              </a:endParaRPr>
            </a:p>
            <a:p>
              <a:pPr algn="ctr"/>
              <a:r>
                <a:rPr lang="en-GB" sz="4000" b="1" dirty="0">
                  <a:latin typeface="Century Gothic" panose="020B0502020202020204" pitchFamily="34" charset="0"/>
                </a:rPr>
                <a:t>500ml</a:t>
              </a:r>
            </a:p>
            <a:p>
              <a:pPr algn="ctr"/>
              <a:endParaRPr lang="en-GB" sz="2000" b="1" dirty="0">
                <a:latin typeface="Century Gothic" panose="020B0502020202020204" pitchFamily="34" charset="0"/>
              </a:endParaRPr>
            </a:p>
          </p:txBody>
        </p:sp>
      </p:gr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9200" y="5897605"/>
            <a:ext cx="1702800" cy="598609"/>
          </a:xfrm>
          <a:prstGeom prst="rect">
            <a:avLst/>
          </a:prstGeom>
        </p:spPr>
      </p:pic>
      <p:pic>
        <p:nvPicPr>
          <p:cNvPr id="3" name="Picture 2" descr="A red spoon with a black background&#10;&#10;Description automatically generated">
            <a:extLst>
              <a:ext uri="{FF2B5EF4-FFF2-40B4-BE49-F238E27FC236}">
                <a16:creationId xmlns:a16="http://schemas.microsoft.com/office/drawing/2014/main" id="{6C847EEB-EE5F-6B64-1084-F58F5B4055E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5834839" y="2006726"/>
            <a:ext cx="1633566" cy="510094"/>
          </a:xfrm>
          <a:prstGeom prst="rect">
            <a:avLst/>
          </a:prstGeom>
        </p:spPr>
      </p:pic>
      <p:pic>
        <p:nvPicPr>
          <p:cNvPr id="6" name="Picture 5" descr="A red spoon with a black background&#10;&#10;Description automatically generated">
            <a:extLst>
              <a:ext uri="{FF2B5EF4-FFF2-40B4-BE49-F238E27FC236}">
                <a16:creationId xmlns:a16="http://schemas.microsoft.com/office/drawing/2014/main" id="{F96D6B8B-921F-2485-AD66-84B2976E870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5851028" y="2841787"/>
            <a:ext cx="1633566" cy="510094"/>
          </a:xfrm>
          <a:prstGeom prst="rect">
            <a:avLst/>
          </a:prstGeom>
        </p:spPr>
      </p:pic>
      <p:pic>
        <p:nvPicPr>
          <p:cNvPr id="7" name="Picture 6" descr="A red spoon with a black background&#10;&#10;Description automatically generated">
            <a:extLst>
              <a:ext uri="{FF2B5EF4-FFF2-40B4-BE49-F238E27FC236}">
                <a16:creationId xmlns:a16="http://schemas.microsoft.com/office/drawing/2014/main" id="{A954F88C-A3A2-3ECC-A2EF-72E1319C581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5836494" y="2424257"/>
            <a:ext cx="1633566" cy="510094"/>
          </a:xfrm>
          <a:prstGeom prst="rect">
            <a:avLst/>
          </a:prstGeom>
        </p:spPr>
      </p:pic>
      <p:pic>
        <p:nvPicPr>
          <p:cNvPr id="8" name="Picture 7" descr="A red spoon with a black background&#10;&#10;Description automatically generated">
            <a:extLst>
              <a:ext uri="{FF2B5EF4-FFF2-40B4-BE49-F238E27FC236}">
                <a16:creationId xmlns:a16="http://schemas.microsoft.com/office/drawing/2014/main" id="{61D72A9B-5062-F537-16D9-EC391149AC8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5872678" y="3266668"/>
            <a:ext cx="1633566" cy="510094"/>
          </a:xfrm>
          <a:prstGeom prst="rect">
            <a:avLst/>
          </a:prstGeom>
        </p:spPr>
      </p:pic>
      <p:pic>
        <p:nvPicPr>
          <p:cNvPr id="10" name="Picture 9" descr="A red spoon with a black background&#10;&#10;Description automatically generated">
            <a:extLst>
              <a:ext uri="{FF2B5EF4-FFF2-40B4-BE49-F238E27FC236}">
                <a16:creationId xmlns:a16="http://schemas.microsoft.com/office/drawing/2014/main" id="{3B3985FD-6E79-17DD-6C99-CAB5F406DBA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5872678" y="3709473"/>
            <a:ext cx="1633566" cy="510094"/>
          </a:xfrm>
          <a:prstGeom prst="rect">
            <a:avLst/>
          </a:prstGeom>
        </p:spPr>
      </p:pic>
      <p:pic>
        <p:nvPicPr>
          <p:cNvPr id="12" name="Picture 11" descr="A red spoon with a black background&#10;&#10;Description automatically generated">
            <a:extLst>
              <a:ext uri="{FF2B5EF4-FFF2-40B4-BE49-F238E27FC236}">
                <a16:creationId xmlns:a16="http://schemas.microsoft.com/office/drawing/2014/main" id="{94B161B2-D526-E2ED-E407-C7CF9AD03C8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7678744" y="1941476"/>
            <a:ext cx="1633566" cy="510094"/>
          </a:xfrm>
          <a:prstGeom prst="rect">
            <a:avLst/>
          </a:prstGeom>
        </p:spPr>
      </p:pic>
      <p:pic>
        <p:nvPicPr>
          <p:cNvPr id="13" name="Picture 12" descr="A red spoon with a black background&#10;&#10;Description automatically generated">
            <a:extLst>
              <a:ext uri="{FF2B5EF4-FFF2-40B4-BE49-F238E27FC236}">
                <a16:creationId xmlns:a16="http://schemas.microsoft.com/office/drawing/2014/main" id="{E2C5A3EA-2C1F-CFDC-DB89-3BAC05954A3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7694933" y="2776537"/>
            <a:ext cx="1633566" cy="510094"/>
          </a:xfrm>
          <a:prstGeom prst="rect">
            <a:avLst/>
          </a:prstGeom>
        </p:spPr>
      </p:pic>
      <p:pic>
        <p:nvPicPr>
          <p:cNvPr id="14" name="Picture 13" descr="A red spoon with a black background&#10;&#10;Description automatically generated">
            <a:extLst>
              <a:ext uri="{FF2B5EF4-FFF2-40B4-BE49-F238E27FC236}">
                <a16:creationId xmlns:a16="http://schemas.microsoft.com/office/drawing/2014/main" id="{F5743119-D9B7-5363-BB67-014E09C5563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7680399" y="2359007"/>
            <a:ext cx="1633566" cy="510094"/>
          </a:xfrm>
          <a:prstGeom prst="rect">
            <a:avLst/>
          </a:prstGeom>
        </p:spPr>
      </p:pic>
    </p:spTree>
    <p:extLst>
      <p:ext uri="{BB962C8B-B14F-4D97-AF65-F5344CB8AC3E}">
        <p14:creationId xmlns:p14="http://schemas.microsoft.com/office/powerpoint/2010/main" val="162926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107308" y="1055950"/>
            <a:ext cx="8424001" cy="4911194"/>
            <a:chOff x="553184" y="973403"/>
            <a:chExt cx="8424001" cy="4911194"/>
          </a:xfrm>
        </p:grpSpPr>
        <p:grpSp>
          <p:nvGrpSpPr>
            <p:cNvPr id="2" name="Group 1"/>
            <p:cNvGrpSpPr/>
            <p:nvPr/>
          </p:nvGrpSpPr>
          <p:grpSpPr>
            <a:xfrm>
              <a:off x="553184" y="973403"/>
              <a:ext cx="8424001" cy="4911194"/>
              <a:chOff x="553184" y="1586806"/>
              <a:chExt cx="8424001" cy="4911194"/>
            </a:xfrm>
            <a:scene3d>
              <a:camera prst="perspectiveRight" fov="1500000"/>
              <a:lightRig rig="threePt" dir="t"/>
            </a:scene3d>
          </p:grpSpPr>
          <p:sp>
            <p:nvSpPr>
              <p:cNvPr id="30" name="Rounded Rectangle 29"/>
              <p:cNvSpPr/>
              <p:nvPr/>
            </p:nvSpPr>
            <p:spPr>
              <a:xfrm>
                <a:off x="553184" y="1586806"/>
                <a:ext cx="8424001" cy="4911194"/>
              </a:xfrm>
              <a:prstGeom prst="roundRect">
                <a:avLst>
                  <a:gd name="adj" fmla="val 13692"/>
                </a:avLst>
              </a:prstGeom>
              <a:solidFill>
                <a:schemeClr val="bg1"/>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5000" b="1" dirty="0">
                  <a:solidFill>
                    <a:srgbClr val="D1232A"/>
                  </a:solidFill>
                  <a:latin typeface="Century Gothic" panose="020B0502020202020204" pitchFamily="34" charset="0"/>
                </a:endParaRPr>
              </a:p>
            </p:txBody>
          </p:sp>
          <p:pic>
            <p:nvPicPr>
              <p:cNvPr id="9" name="Picture 2" descr="https://www.gamebirdexpert.com/wp-content/uploads/2015/12/water-glas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9083" y="1891687"/>
                <a:ext cx="2867250" cy="4301431"/>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p:cNvSpPr txBox="1"/>
            <p:nvPr/>
          </p:nvSpPr>
          <p:spPr>
            <a:xfrm>
              <a:off x="4765184" y="4256276"/>
              <a:ext cx="3020784" cy="1323439"/>
            </a:xfrm>
            <a:prstGeom prst="rect">
              <a:avLst/>
            </a:prstGeom>
            <a:noFill/>
          </p:spPr>
          <p:txBody>
            <a:bodyPr wrap="square" rtlCol="0">
              <a:spAutoFit/>
            </a:bodyPr>
            <a:lstStyle/>
            <a:p>
              <a:pPr algn="ctr"/>
              <a:endParaRPr lang="en-GB" sz="2000" b="1" dirty="0">
                <a:latin typeface="Century Gothic" panose="020B0502020202020204" pitchFamily="34" charset="0"/>
              </a:endParaRPr>
            </a:p>
            <a:p>
              <a:pPr algn="ctr"/>
              <a:r>
                <a:rPr lang="en-GB" sz="4000" b="1" dirty="0">
                  <a:latin typeface="Century Gothic" panose="020B0502020202020204" pitchFamily="34" charset="0"/>
                </a:rPr>
                <a:t>200ml</a:t>
              </a:r>
            </a:p>
            <a:p>
              <a:pPr algn="ctr"/>
              <a:endParaRPr lang="en-GB" sz="2000" b="1" dirty="0">
                <a:latin typeface="Century Gothic" panose="020B0502020202020204" pitchFamily="34" charset="0"/>
              </a:endParaRPr>
            </a:p>
          </p:txBody>
        </p:sp>
      </p:grpSp>
      <p:sp>
        <p:nvSpPr>
          <p:cNvPr id="5" name="TextBox 4"/>
          <p:cNvSpPr txBox="1"/>
          <p:nvPr/>
        </p:nvSpPr>
        <p:spPr>
          <a:xfrm>
            <a:off x="6319309" y="1715672"/>
            <a:ext cx="3020784" cy="2677656"/>
          </a:xfrm>
          <a:prstGeom prst="rect">
            <a:avLst/>
          </a:prstGeom>
          <a:noFill/>
        </p:spPr>
        <p:txBody>
          <a:bodyPr wrap="square" rtlCol="0">
            <a:spAutoFit/>
          </a:bodyPr>
          <a:lstStyle/>
          <a:p>
            <a:pPr algn="ctr"/>
            <a:r>
              <a:rPr lang="en-GB" sz="8000" b="1" dirty="0">
                <a:solidFill>
                  <a:srgbClr val="4FA434"/>
                </a:solidFill>
                <a:latin typeface="Century Gothic" panose="020B0502020202020204" pitchFamily="34" charset="0"/>
              </a:rPr>
              <a:t>0</a:t>
            </a:r>
            <a:r>
              <a:rPr lang="en-GB" sz="4400" b="1" dirty="0">
                <a:solidFill>
                  <a:srgbClr val="4FA434"/>
                </a:solidFill>
                <a:latin typeface="Century Gothic" panose="020B0502020202020204" pitchFamily="34" charset="0"/>
              </a:rPr>
              <a:t> teaspoons of sugar</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9200" y="5897605"/>
            <a:ext cx="1702800" cy="598609"/>
          </a:xfrm>
          <a:prstGeom prst="rect">
            <a:avLst/>
          </a:prstGeom>
        </p:spPr>
      </p:pic>
      <p:sp>
        <p:nvSpPr>
          <p:cNvPr id="3" name="Rectangular Callout 10">
            <a:extLst>
              <a:ext uri="{FF2B5EF4-FFF2-40B4-BE49-F238E27FC236}">
                <a16:creationId xmlns:a16="http://schemas.microsoft.com/office/drawing/2014/main" id="{108E37CD-E3CE-7E5B-5CB6-20B261B4B3D1}"/>
              </a:ext>
            </a:extLst>
          </p:cNvPr>
          <p:cNvSpPr/>
          <p:nvPr/>
        </p:nvSpPr>
        <p:spPr>
          <a:xfrm flipH="1">
            <a:off x="5931877" y="273462"/>
            <a:ext cx="5149529" cy="1289770"/>
          </a:xfrm>
          <a:prstGeom prst="wedgeRectCallout">
            <a:avLst>
              <a:gd name="adj1" fmla="val 57938"/>
              <a:gd name="adj2" fmla="val 46805"/>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spc="-150" dirty="0">
                <a:solidFill>
                  <a:sysClr val="windowText" lastClr="000000"/>
                </a:solidFill>
                <a:latin typeface="Century Gothic" panose="020B0502020202020204" pitchFamily="34" charset="0"/>
              </a:rPr>
              <a:t>Remember, water is the healthiest source of hydration!</a:t>
            </a:r>
          </a:p>
        </p:txBody>
      </p:sp>
    </p:spTree>
    <p:extLst>
      <p:ext uri="{BB962C8B-B14F-4D97-AF65-F5344CB8AC3E}">
        <p14:creationId xmlns:p14="http://schemas.microsoft.com/office/powerpoint/2010/main" val="177347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77185" y="973403"/>
            <a:ext cx="8424001" cy="4911194"/>
            <a:chOff x="553184" y="973403"/>
            <a:chExt cx="8424001" cy="4911194"/>
          </a:xfrm>
        </p:grpSpPr>
        <p:sp>
          <p:nvSpPr>
            <p:cNvPr id="30" name="Rounded Rectangle 29"/>
            <p:cNvSpPr/>
            <p:nvPr/>
          </p:nvSpPr>
          <p:spPr>
            <a:xfrm>
              <a:off x="553184" y="973403"/>
              <a:ext cx="8424001" cy="4911194"/>
            </a:xfrm>
            <a:prstGeom prst="roundRect">
              <a:avLst>
                <a:gd name="adj" fmla="val 13692"/>
              </a:avLst>
            </a:prstGeom>
            <a:solidFill>
              <a:schemeClr val="bg1"/>
            </a:solidFill>
            <a:ln>
              <a:noFill/>
            </a:ln>
            <a:effectLst>
              <a:outerShdw blurRad="190500" dist="228600" dir="2700000" algn="ctr">
                <a:srgbClr val="000000">
                  <a:alpha val="30000"/>
                </a:srgbClr>
              </a:outerShdw>
            </a:effectLst>
            <a:scene3d>
              <a:camera prst="perspectiveRight" fov="1500000"/>
              <a:lightRig rig="threePt"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5000" b="1" dirty="0">
                <a:solidFill>
                  <a:srgbClr val="D1232A"/>
                </a:solidFill>
                <a:latin typeface="Century Gothic" panose="020B0502020202020204" pitchFamily="34" charset="0"/>
              </a:endParaRPr>
            </a:p>
          </p:txBody>
        </p:sp>
        <p:sp>
          <p:nvSpPr>
            <p:cNvPr id="9" name="TextBox 8"/>
            <p:cNvSpPr txBox="1"/>
            <p:nvPr/>
          </p:nvSpPr>
          <p:spPr>
            <a:xfrm>
              <a:off x="4490465" y="4388343"/>
              <a:ext cx="3020784" cy="1323439"/>
            </a:xfrm>
            <a:prstGeom prst="rect">
              <a:avLst/>
            </a:prstGeom>
            <a:noFill/>
          </p:spPr>
          <p:txBody>
            <a:bodyPr wrap="square" rtlCol="0">
              <a:spAutoFit/>
            </a:bodyPr>
            <a:lstStyle/>
            <a:p>
              <a:pPr algn="ctr"/>
              <a:endParaRPr lang="en-GB" sz="2000" b="1" dirty="0">
                <a:latin typeface="Century Gothic" panose="020B0502020202020204" pitchFamily="34" charset="0"/>
              </a:endParaRPr>
            </a:p>
            <a:p>
              <a:pPr algn="ctr"/>
              <a:r>
                <a:rPr lang="en-GB" sz="4000" b="1" dirty="0">
                  <a:latin typeface="Century Gothic" panose="020B0502020202020204" pitchFamily="34" charset="0"/>
                </a:rPr>
                <a:t>355ml</a:t>
              </a:r>
            </a:p>
            <a:p>
              <a:pPr algn="ctr"/>
              <a:endParaRPr lang="en-GB" sz="2000" b="1" dirty="0">
                <a:latin typeface="Century Gothic" panose="020B0502020202020204" pitchFamily="34" charset="0"/>
              </a:endParaRPr>
            </a:p>
          </p:txBody>
        </p: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9200" y="5897605"/>
            <a:ext cx="1702800" cy="598609"/>
          </a:xfrm>
          <a:prstGeom prst="rect">
            <a:avLst/>
          </a:prstGeom>
        </p:spPr>
      </p:pic>
      <p:pic>
        <p:nvPicPr>
          <p:cNvPr id="3" name="Picture 2" descr="Prime Energy Drink by Logan Paul &amp; KSI 355 ML (TROPICAL PUNCH) :  Amazon.co.uk: Grocery">
            <a:extLst>
              <a:ext uri="{FF2B5EF4-FFF2-40B4-BE49-F238E27FC236}">
                <a16:creationId xmlns:a16="http://schemas.microsoft.com/office/drawing/2014/main" id="{C88F140D-190C-5E33-E712-21DA9672C10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8240" y="1442809"/>
            <a:ext cx="1377460" cy="397238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ular Callout 10">
            <a:extLst>
              <a:ext uri="{FF2B5EF4-FFF2-40B4-BE49-F238E27FC236}">
                <a16:creationId xmlns:a16="http://schemas.microsoft.com/office/drawing/2014/main" id="{773D4F1F-05F0-9587-31BF-E95913D8EA53}"/>
              </a:ext>
            </a:extLst>
          </p:cNvPr>
          <p:cNvSpPr/>
          <p:nvPr/>
        </p:nvSpPr>
        <p:spPr>
          <a:xfrm flipH="1">
            <a:off x="5193323" y="256687"/>
            <a:ext cx="6638676" cy="1601258"/>
          </a:xfrm>
          <a:prstGeom prst="wedgeRectCallout">
            <a:avLst>
              <a:gd name="adj1" fmla="val 51930"/>
              <a:gd name="adj2" fmla="val 76515"/>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effectLst>
                  <a:outerShdw blurRad="38100" dist="38100" dir="2700000" algn="tl">
                    <a:srgbClr val="000000">
                      <a:alpha val="43137"/>
                    </a:srgbClr>
                  </a:outerShdw>
                </a:effectLst>
                <a:latin typeface="Century Gothic" panose="020B0502020202020204" pitchFamily="34" charset="0"/>
              </a:rPr>
              <a:t>Prime Energy contains no sugar…BUT it contains lots of caffeine, which isn’t good for young children. </a:t>
            </a:r>
            <a:endParaRPr lang="en-GB" sz="2700" b="1" spc="-150" dirty="0">
              <a:solidFill>
                <a:sysClr val="windowText" lastClr="000000"/>
              </a:solidFill>
              <a:latin typeface="Century Gothic" panose="020B0502020202020204" pitchFamily="34" charset="0"/>
            </a:endParaRPr>
          </a:p>
        </p:txBody>
      </p:sp>
      <p:sp>
        <p:nvSpPr>
          <p:cNvPr id="2" name="TextBox 1">
            <a:extLst>
              <a:ext uri="{FF2B5EF4-FFF2-40B4-BE49-F238E27FC236}">
                <a16:creationId xmlns:a16="http://schemas.microsoft.com/office/drawing/2014/main" id="{FBB28930-9979-6FAC-503C-585845B59C58}"/>
              </a:ext>
            </a:extLst>
          </p:cNvPr>
          <p:cNvSpPr txBox="1"/>
          <p:nvPr/>
        </p:nvSpPr>
        <p:spPr>
          <a:xfrm>
            <a:off x="6014466" y="2001271"/>
            <a:ext cx="3020784" cy="2677656"/>
          </a:xfrm>
          <a:prstGeom prst="rect">
            <a:avLst/>
          </a:prstGeom>
          <a:noFill/>
        </p:spPr>
        <p:txBody>
          <a:bodyPr wrap="square" rtlCol="0">
            <a:spAutoFit/>
          </a:bodyPr>
          <a:lstStyle/>
          <a:p>
            <a:pPr algn="ctr"/>
            <a:r>
              <a:rPr lang="en-GB" sz="8000" b="1" dirty="0">
                <a:solidFill>
                  <a:srgbClr val="4FA434"/>
                </a:solidFill>
                <a:latin typeface="Century Gothic" panose="020B0502020202020204" pitchFamily="34" charset="0"/>
              </a:rPr>
              <a:t>0</a:t>
            </a:r>
            <a:r>
              <a:rPr lang="en-GB" sz="4400" b="1" dirty="0">
                <a:solidFill>
                  <a:srgbClr val="4FA434"/>
                </a:solidFill>
                <a:latin typeface="Century Gothic" panose="020B0502020202020204" pitchFamily="34" charset="0"/>
              </a:rPr>
              <a:t> teaspoons of sugar</a:t>
            </a:r>
          </a:p>
        </p:txBody>
      </p:sp>
    </p:spTree>
    <p:extLst>
      <p:ext uri="{BB962C8B-B14F-4D97-AF65-F5344CB8AC3E}">
        <p14:creationId xmlns:p14="http://schemas.microsoft.com/office/powerpoint/2010/main" val="321208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1046" b="11144"/>
          <a:stretch/>
        </p:blipFill>
        <p:spPr>
          <a:xfrm>
            <a:off x="0" y="0"/>
            <a:ext cx="12192000" cy="6858000"/>
          </a:xfrm>
          <a:prstGeom prst="rect">
            <a:avLst/>
          </a:prstGeom>
        </p:spPr>
      </p:pic>
      <p:sp>
        <p:nvSpPr>
          <p:cNvPr id="4" name="Rounded Rectangle 3"/>
          <p:cNvSpPr/>
          <p:nvPr/>
        </p:nvSpPr>
        <p:spPr>
          <a:xfrm>
            <a:off x="731661" y="1575863"/>
            <a:ext cx="10728679" cy="3706274"/>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solidFill>
                  <a:srgbClr val="C60000"/>
                </a:solidFill>
                <a:latin typeface="Century Gothic" panose="020B0502020202020204" pitchFamily="34" charset="0"/>
              </a:rPr>
              <a:t>Can you name some food and drink items that contain lots of sugar?</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7892" y="5894884"/>
            <a:ext cx="1704108" cy="603116"/>
          </a:xfrm>
          <a:prstGeom prst="rect">
            <a:avLst/>
          </a:prstGeom>
        </p:spPr>
      </p:pic>
    </p:spTree>
    <p:extLst>
      <p:ext uri="{BB962C8B-B14F-4D97-AF65-F5344CB8AC3E}">
        <p14:creationId xmlns:p14="http://schemas.microsoft.com/office/powerpoint/2010/main" val="5378679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oca-Cola worst plastic polluter">
            <a:extLst>
              <a:ext uri="{FF2B5EF4-FFF2-40B4-BE49-F238E27FC236}">
                <a16:creationId xmlns:a16="http://schemas.microsoft.com/office/drawing/2014/main" id="{2E571C26-9335-4B7F-21F6-127021F02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731660" y="1563832"/>
            <a:ext cx="10728679" cy="3730336"/>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rgbClr val="C60000"/>
                </a:solidFill>
                <a:latin typeface="Century Gothic" panose="020B0502020202020204" pitchFamily="34" charset="0"/>
              </a:rPr>
              <a:t>Do bottled sugary drinks harm the planet?</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4572" y="6001564"/>
            <a:ext cx="1704108" cy="603116"/>
          </a:xfrm>
          <a:prstGeom prst="rect">
            <a:avLst/>
          </a:prstGeom>
        </p:spPr>
      </p:pic>
    </p:spTree>
    <p:extLst>
      <p:ext uri="{BB962C8B-B14F-4D97-AF65-F5344CB8AC3E}">
        <p14:creationId xmlns:p14="http://schemas.microsoft.com/office/powerpoint/2010/main" val="201737941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4572" y="6001564"/>
            <a:ext cx="1704108" cy="603116"/>
          </a:xfrm>
          <a:prstGeom prst="rect">
            <a:avLst/>
          </a:prstGeom>
        </p:spPr>
      </p:pic>
      <p:pic>
        <p:nvPicPr>
          <p:cNvPr id="3" name="Picture 2" descr="A red sign with text overlay&#10;&#10;Description automatically generated">
            <a:extLst>
              <a:ext uri="{FF2B5EF4-FFF2-40B4-BE49-F238E27FC236}">
                <a16:creationId xmlns:a16="http://schemas.microsoft.com/office/drawing/2014/main" id="{B637FCA3-C5CF-3B0B-4408-DB2081CA6F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886530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4E22212-BC65-412F-B4F8-9791135520C6}"/>
              </a:ext>
            </a:extLst>
          </p:cNvPr>
          <p:cNvSpPr/>
          <p:nvPr/>
        </p:nvSpPr>
        <p:spPr>
          <a:xfrm>
            <a:off x="2175121" y="727512"/>
            <a:ext cx="7841759" cy="5464328"/>
          </a:xfrm>
          <a:prstGeom prst="roundRect">
            <a:avLst/>
          </a:prstGeom>
          <a:solidFill>
            <a:schemeClr val="bg1"/>
          </a:solidFill>
          <a:ln>
            <a:solidFill>
              <a:schemeClr val="bg1"/>
            </a:solid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66E9D194-49A1-4EEF-8B78-5D446837353A}"/>
              </a:ext>
            </a:extLst>
          </p:cNvPr>
          <p:cNvSpPr txBox="1"/>
          <p:nvPr/>
        </p:nvSpPr>
        <p:spPr>
          <a:xfrm>
            <a:off x="1377534" y="386494"/>
            <a:ext cx="9436931" cy="769441"/>
          </a:xfrm>
          <a:prstGeom prst="rect">
            <a:avLst/>
          </a:prstGeom>
          <a:noFill/>
        </p:spPr>
        <p:txBody>
          <a:bodyPr wrap="square" rtlCol="0">
            <a:spAutoFit/>
          </a:bodyPr>
          <a:lstStyle/>
          <a:p>
            <a:pPr algn="ctr"/>
            <a:r>
              <a:rPr lang="en-GB" sz="4400" b="1" dirty="0">
                <a:latin typeface="Century Gothic" panose="020B0502020202020204" pitchFamily="34" charset="0"/>
              </a:rPr>
              <a:t>Plastic in the ocean harms sea life</a:t>
            </a:r>
          </a:p>
        </p:txBody>
      </p:sp>
      <p:pic>
        <p:nvPicPr>
          <p:cNvPr id="18" name="Picture 17" descr="A picture containing aircraft, transport, airplane&#10;&#10;Description automatically generated">
            <a:extLst>
              <a:ext uri="{FF2B5EF4-FFF2-40B4-BE49-F238E27FC236}">
                <a16:creationId xmlns:a16="http://schemas.microsoft.com/office/drawing/2014/main" id="{03120846-5609-4E5C-860C-95CCEDE88661}"/>
              </a:ext>
            </a:extLst>
          </p:cNvPr>
          <p:cNvPicPr>
            <a:picLocks noChangeAspect="1"/>
          </p:cNvPicPr>
          <p:nvPr/>
        </p:nvPicPr>
        <p:blipFill rotWithShape="1">
          <a:blip r:embed="rId3">
            <a:extLst>
              <a:ext uri="{28A0092B-C50C-407E-A947-70E740481C1C}">
                <a14:useLocalDpi xmlns:a14="http://schemas.microsoft.com/office/drawing/2010/main" val="0"/>
              </a:ext>
            </a:extLst>
          </a:blip>
          <a:srcRect l="32166" t="32678" r="21667" b="50000"/>
          <a:stretch/>
        </p:blipFill>
        <p:spPr>
          <a:xfrm rot="20939129">
            <a:off x="6033360" y="1567898"/>
            <a:ext cx="4474303" cy="1678752"/>
          </a:xfrm>
          <a:prstGeom prst="rect">
            <a:avLst/>
          </a:prstGeom>
        </p:spPr>
      </p:pic>
      <p:pic>
        <p:nvPicPr>
          <p:cNvPr id="20" name="Picture 19" descr="Graphical user interface&#10;&#10;Description automatically generated with low confidence">
            <a:extLst>
              <a:ext uri="{FF2B5EF4-FFF2-40B4-BE49-F238E27FC236}">
                <a16:creationId xmlns:a16="http://schemas.microsoft.com/office/drawing/2014/main" id="{309F5A65-BCB5-4510-98C6-364D501E3EA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695" t="28325" r="28512" b="28444"/>
          <a:stretch/>
        </p:blipFill>
        <p:spPr>
          <a:xfrm>
            <a:off x="7375770" y="3983822"/>
            <a:ext cx="2006959" cy="2076036"/>
          </a:xfrm>
          <a:prstGeom prst="rect">
            <a:avLst/>
          </a:prstGeom>
        </p:spPr>
      </p:pic>
      <p:pic>
        <p:nvPicPr>
          <p:cNvPr id="22" name="Picture 21" descr="Icon&#10;&#10;Description automatically generated">
            <a:extLst>
              <a:ext uri="{FF2B5EF4-FFF2-40B4-BE49-F238E27FC236}">
                <a16:creationId xmlns:a16="http://schemas.microsoft.com/office/drawing/2014/main" id="{70908EBB-AC90-412E-80B7-CA94AE8383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349" t="30133" r="28137" b="30769"/>
          <a:stretch/>
        </p:blipFill>
        <p:spPr>
          <a:xfrm>
            <a:off x="3106045" y="3983822"/>
            <a:ext cx="2337165" cy="2076036"/>
          </a:xfrm>
          <a:prstGeom prst="rect">
            <a:avLst/>
          </a:prstGeom>
        </p:spPr>
      </p:pic>
      <p:pic>
        <p:nvPicPr>
          <p:cNvPr id="23" name="Picture 22" descr="A picture containing text, vector graphics&#10;&#10;Description automatically generated">
            <a:extLst>
              <a:ext uri="{FF2B5EF4-FFF2-40B4-BE49-F238E27FC236}">
                <a16:creationId xmlns:a16="http://schemas.microsoft.com/office/drawing/2014/main" id="{2D13760C-E7C6-491A-9D2D-A49C8347EAE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272" t="36491" r="28834" b="36786"/>
          <a:stretch/>
        </p:blipFill>
        <p:spPr>
          <a:xfrm rot="324929">
            <a:off x="1638086" y="1681377"/>
            <a:ext cx="2683742" cy="1671948"/>
          </a:xfrm>
          <a:prstGeom prst="rect">
            <a:avLst/>
          </a:prstGeom>
        </p:spPr>
      </p:pic>
      <p:pic>
        <p:nvPicPr>
          <p:cNvPr id="3" name="Picture 2">
            <a:extLst>
              <a:ext uri="{FF2B5EF4-FFF2-40B4-BE49-F238E27FC236}">
                <a16:creationId xmlns:a16="http://schemas.microsoft.com/office/drawing/2014/main" id="{EB2E2B6B-C186-83C7-BD8E-ED170899B3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20744" y="5901593"/>
            <a:ext cx="1704108" cy="603116"/>
          </a:xfrm>
          <a:prstGeom prst="rect">
            <a:avLst/>
          </a:prstGeom>
        </p:spPr>
      </p:pic>
    </p:spTree>
    <p:extLst>
      <p:ext uri="{BB962C8B-B14F-4D97-AF65-F5344CB8AC3E}">
        <p14:creationId xmlns:p14="http://schemas.microsoft.com/office/powerpoint/2010/main" val="283266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0438" t="4117" r="18481"/>
          <a:stretch/>
        </p:blipFill>
        <p:spPr>
          <a:xfrm>
            <a:off x="1" y="2230312"/>
            <a:ext cx="4422012" cy="4627687"/>
          </a:xfrm>
          <a:prstGeom prst="rect">
            <a:avLst/>
          </a:prstGeom>
          <a:ln>
            <a:noFill/>
          </a:ln>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0744" y="5901593"/>
            <a:ext cx="1704108" cy="603116"/>
          </a:xfrm>
          <a:prstGeom prst="rect">
            <a:avLst/>
          </a:prstGeom>
        </p:spPr>
      </p:pic>
      <p:sp>
        <p:nvSpPr>
          <p:cNvPr id="3" name="TextBox 2">
            <a:extLst>
              <a:ext uri="{FF2B5EF4-FFF2-40B4-BE49-F238E27FC236}">
                <a16:creationId xmlns:a16="http://schemas.microsoft.com/office/drawing/2014/main" id="{BBE0981B-EF8F-9B8A-5A31-DE701F0DE349}"/>
              </a:ext>
            </a:extLst>
          </p:cNvPr>
          <p:cNvSpPr txBox="1"/>
          <p:nvPr/>
        </p:nvSpPr>
        <p:spPr>
          <a:xfrm rot="21057477">
            <a:off x="373396" y="751975"/>
            <a:ext cx="7135990" cy="923330"/>
          </a:xfrm>
          <a:prstGeom prst="rect">
            <a:avLst/>
          </a:prstGeom>
          <a:noFill/>
        </p:spPr>
        <p:txBody>
          <a:bodyPr wrap="square">
            <a:spAutoFit/>
          </a:bodyPr>
          <a:lstStyle/>
          <a:p>
            <a:r>
              <a:rPr lang="en-GB" sz="5400" b="1" dirty="0">
                <a:solidFill>
                  <a:srgbClr val="C60000"/>
                </a:solidFill>
                <a:latin typeface="Century Gothic" panose="020B0502020202020204" pitchFamily="34" charset="0"/>
              </a:rPr>
              <a:t>Give Up Loving Pop! </a:t>
            </a:r>
            <a:endParaRPr lang="en-GB" sz="5400" dirty="0">
              <a:solidFill>
                <a:srgbClr val="C60000"/>
              </a:solidFill>
            </a:endParaRPr>
          </a:p>
        </p:txBody>
      </p:sp>
      <p:pic>
        <p:nvPicPr>
          <p:cNvPr id="6" name="Picture 5" descr="A blue and green planet&#10;&#10;Description automatically generated">
            <a:extLst>
              <a:ext uri="{FF2B5EF4-FFF2-40B4-BE49-F238E27FC236}">
                <a16:creationId xmlns:a16="http://schemas.microsoft.com/office/drawing/2014/main" id="{66FD49EA-F8A2-5219-EAA6-75F4ED8755E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134" t="28978" r="29757" b="28533"/>
          <a:stretch/>
        </p:blipFill>
        <p:spPr>
          <a:xfrm>
            <a:off x="4477283" y="2008058"/>
            <a:ext cx="1286786" cy="1298362"/>
          </a:xfrm>
          <a:prstGeom prst="rect">
            <a:avLst/>
          </a:prstGeom>
        </p:spPr>
      </p:pic>
      <p:pic>
        <p:nvPicPr>
          <p:cNvPr id="12" name="Picture 11" descr="Two cartoon tooth characters on a black background&#10;&#10;Description automatically generated">
            <a:extLst>
              <a:ext uri="{FF2B5EF4-FFF2-40B4-BE49-F238E27FC236}">
                <a16:creationId xmlns:a16="http://schemas.microsoft.com/office/drawing/2014/main" id="{5F78FE11-278F-514C-0BEF-144B2C8C5BF1}"/>
              </a:ext>
            </a:extLst>
          </p:cNvPr>
          <p:cNvPicPr>
            <a:picLocks noChangeAspect="1"/>
          </p:cNvPicPr>
          <p:nvPr/>
        </p:nvPicPr>
        <p:blipFill rotWithShape="1">
          <a:blip r:embed="rId6">
            <a:extLst>
              <a:ext uri="{28A0092B-C50C-407E-A947-70E740481C1C}">
                <a14:useLocalDpi xmlns:a14="http://schemas.microsoft.com/office/drawing/2010/main" val="0"/>
              </a:ext>
            </a:extLst>
          </a:blip>
          <a:srcRect l="30513" t="35415" r="28461" b="36923"/>
          <a:stretch/>
        </p:blipFill>
        <p:spPr>
          <a:xfrm>
            <a:off x="4375807" y="3429000"/>
            <a:ext cx="1926041" cy="1298652"/>
          </a:xfrm>
          <a:prstGeom prst="rect">
            <a:avLst/>
          </a:prstGeom>
        </p:spPr>
      </p:pic>
      <p:sp>
        <p:nvSpPr>
          <p:cNvPr id="13" name="TextBox 12">
            <a:extLst>
              <a:ext uri="{FF2B5EF4-FFF2-40B4-BE49-F238E27FC236}">
                <a16:creationId xmlns:a16="http://schemas.microsoft.com/office/drawing/2014/main" id="{4E512CA7-1BAF-75A3-791B-7686922B057E}"/>
              </a:ext>
            </a:extLst>
          </p:cNvPr>
          <p:cNvSpPr txBox="1"/>
          <p:nvPr/>
        </p:nvSpPr>
        <p:spPr>
          <a:xfrm>
            <a:off x="5865546" y="2269540"/>
            <a:ext cx="6238488" cy="769441"/>
          </a:xfrm>
          <a:prstGeom prst="rect">
            <a:avLst/>
          </a:prstGeom>
          <a:noFill/>
        </p:spPr>
        <p:txBody>
          <a:bodyPr wrap="square">
            <a:spAutoFit/>
          </a:bodyPr>
          <a:lstStyle/>
          <a:p>
            <a:r>
              <a:rPr lang="en-GB" sz="4400" b="1" dirty="0">
                <a:solidFill>
                  <a:srgbClr val="C60000"/>
                </a:solidFill>
                <a:latin typeface="Century Gothic" panose="020B0502020202020204" pitchFamily="34" charset="0"/>
              </a:rPr>
              <a:t>To protect our planet</a:t>
            </a:r>
            <a:endParaRPr lang="en-GB" sz="4400" dirty="0">
              <a:solidFill>
                <a:srgbClr val="C60000"/>
              </a:solidFill>
            </a:endParaRPr>
          </a:p>
        </p:txBody>
      </p:sp>
      <p:sp>
        <p:nvSpPr>
          <p:cNvPr id="14" name="TextBox 13">
            <a:extLst>
              <a:ext uri="{FF2B5EF4-FFF2-40B4-BE49-F238E27FC236}">
                <a16:creationId xmlns:a16="http://schemas.microsoft.com/office/drawing/2014/main" id="{0C108661-8217-0A4B-8345-83825947E09D}"/>
              </a:ext>
            </a:extLst>
          </p:cNvPr>
          <p:cNvSpPr txBox="1"/>
          <p:nvPr/>
        </p:nvSpPr>
        <p:spPr>
          <a:xfrm>
            <a:off x="6219003" y="3764449"/>
            <a:ext cx="6238488" cy="769441"/>
          </a:xfrm>
          <a:prstGeom prst="rect">
            <a:avLst/>
          </a:prstGeom>
          <a:noFill/>
        </p:spPr>
        <p:txBody>
          <a:bodyPr wrap="square">
            <a:spAutoFit/>
          </a:bodyPr>
          <a:lstStyle/>
          <a:p>
            <a:r>
              <a:rPr lang="en-GB" sz="4400" b="1" dirty="0">
                <a:solidFill>
                  <a:srgbClr val="C60000"/>
                </a:solidFill>
                <a:latin typeface="Century Gothic" panose="020B0502020202020204" pitchFamily="34" charset="0"/>
              </a:rPr>
              <a:t>To protect our teeth</a:t>
            </a:r>
            <a:endParaRPr lang="en-GB" sz="4400" dirty="0">
              <a:solidFill>
                <a:srgbClr val="C60000"/>
              </a:solidFill>
            </a:endParaRPr>
          </a:p>
        </p:txBody>
      </p:sp>
    </p:spTree>
    <p:extLst>
      <p:ext uri="{BB962C8B-B14F-4D97-AF65-F5344CB8AC3E}">
        <p14:creationId xmlns:p14="http://schemas.microsoft.com/office/powerpoint/2010/main" val="26656779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0744" y="5901593"/>
            <a:ext cx="1704108" cy="603116"/>
          </a:xfrm>
          <a:prstGeom prst="rect">
            <a:avLst/>
          </a:prstGeom>
        </p:spPr>
      </p:pic>
      <p:sp>
        <p:nvSpPr>
          <p:cNvPr id="3" name="Title 1">
            <a:extLst>
              <a:ext uri="{FF2B5EF4-FFF2-40B4-BE49-F238E27FC236}">
                <a16:creationId xmlns:a16="http://schemas.microsoft.com/office/drawing/2014/main" id="{F4AEA76F-1A9C-603E-585D-FAC0538D18ED}"/>
              </a:ext>
            </a:extLst>
          </p:cNvPr>
          <p:cNvSpPr txBox="1">
            <a:spLocks/>
          </p:cNvSpPr>
          <p:nvPr/>
        </p:nvSpPr>
        <p:spPr>
          <a:xfrm>
            <a:off x="1588076" y="464239"/>
            <a:ext cx="9015848" cy="10191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dirty="0">
                <a:latin typeface="Century Gothic" panose="020B0502020202020204" pitchFamily="34" charset="0"/>
              </a:rPr>
              <a:t>What can you do to help?</a:t>
            </a:r>
          </a:p>
        </p:txBody>
      </p:sp>
      <p:sp>
        <p:nvSpPr>
          <p:cNvPr id="6" name="TextBox 5">
            <a:extLst>
              <a:ext uri="{FF2B5EF4-FFF2-40B4-BE49-F238E27FC236}">
                <a16:creationId xmlns:a16="http://schemas.microsoft.com/office/drawing/2014/main" id="{F03A316E-9C5C-9554-1CE7-35D6E134647E}"/>
              </a:ext>
            </a:extLst>
          </p:cNvPr>
          <p:cNvSpPr txBox="1"/>
          <p:nvPr/>
        </p:nvSpPr>
        <p:spPr>
          <a:xfrm>
            <a:off x="749300" y="1993737"/>
            <a:ext cx="7340600" cy="1215910"/>
          </a:xfrm>
          <a:prstGeom prst="rect">
            <a:avLst/>
          </a:prstGeom>
          <a:noFill/>
        </p:spPr>
        <p:txBody>
          <a:bodyPr wrap="square">
            <a:spAutoFit/>
          </a:bodyPr>
          <a:lstStyle/>
          <a:p>
            <a:pPr marL="285750" indent="-285750">
              <a:lnSpc>
                <a:spcPct val="120000"/>
              </a:lnSpc>
              <a:buFont typeface="Arial" panose="020B0604020202020204" pitchFamily="34" charset="0"/>
              <a:buChar char="•"/>
            </a:pPr>
            <a:r>
              <a:rPr lang="en-GB" sz="3200" b="1" dirty="0">
                <a:solidFill>
                  <a:srgbClr val="C00000"/>
                </a:solidFill>
                <a:latin typeface="Century Gothic" panose="020B0502020202020204" pitchFamily="34" charset="0"/>
              </a:rPr>
              <a:t>Carry your GULP water bottle around with you to refill on the go!</a:t>
            </a:r>
          </a:p>
        </p:txBody>
      </p:sp>
      <p:pic>
        <p:nvPicPr>
          <p:cNvPr id="8" name="Picture 7" descr="A picture containing silhouette&#10;&#10;Description automatically generated">
            <a:extLst>
              <a:ext uri="{FF2B5EF4-FFF2-40B4-BE49-F238E27FC236}">
                <a16:creationId xmlns:a16="http://schemas.microsoft.com/office/drawing/2014/main" id="{DB6ED705-3F8F-482A-C594-64414F0971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372" t="27999" r="36029" b="28650"/>
          <a:stretch/>
        </p:blipFill>
        <p:spPr>
          <a:xfrm>
            <a:off x="7999615" y="1641081"/>
            <a:ext cx="1490916" cy="2181620"/>
          </a:xfrm>
          <a:prstGeom prst="rect">
            <a:avLst/>
          </a:prstGeom>
        </p:spPr>
      </p:pic>
      <p:sp>
        <p:nvSpPr>
          <p:cNvPr id="9" name="TextBox 8">
            <a:extLst>
              <a:ext uri="{FF2B5EF4-FFF2-40B4-BE49-F238E27FC236}">
                <a16:creationId xmlns:a16="http://schemas.microsoft.com/office/drawing/2014/main" id="{211D8531-1F70-210D-CFEA-05A0463750BF}"/>
              </a:ext>
            </a:extLst>
          </p:cNvPr>
          <p:cNvSpPr txBox="1"/>
          <p:nvPr/>
        </p:nvSpPr>
        <p:spPr>
          <a:xfrm>
            <a:off x="749300" y="4310976"/>
            <a:ext cx="6553200" cy="1215910"/>
          </a:xfrm>
          <a:prstGeom prst="rect">
            <a:avLst/>
          </a:prstGeom>
          <a:noFill/>
        </p:spPr>
        <p:txBody>
          <a:bodyPr wrap="square">
            <a:spAutoFit/>
          </a:bodyPr>
          <a:lstStyle/>
          <a:p>
            <a:pPr marL="285750" indent="-285750">
              <a:lnSpc>
                <a:spcPct val="120000"/>
              </a:lnSpc>
              <a:buFont typeface="Arial" panose="020B0604020202020204" pitchFamily="34" charset="0"/>
              <a:buChar char="•"/>
            </a:pPr>
            <a:r>
              <a:rPr lang="en-GB" sz="3200" b="1" dirty="0">
                <a:solidFill>
                  <a:srgbClr val="C00000"/>
                </a:solidFill>
                <a:latin typeface="Century Gothic" panose="020B0502020202020204" pitchFamily="34" charset="0"/>
              </a:rPr>
              <a:t>If you buy a plastic water bottle, remember to recycle it!</a:t>
            </a:r>
          </a:p>
        </p:txBody>
      </p:sp>
      <p:pic>
        <p:nvPicPr>
          <p:cNvPr id="10" name="Picture 9">
            <a:extLst>
              <a:ext uri="{FF2B5EF4-FFF2-40B4-BE49-F238E27FC236}">
                <a16:creationId xmlns:a16="http://schemas.microsoft.com/office/drawing/2014/main" id="{51792820-8EE0-C722-2AE2-08F74A57B6FF}"/>
              </a:ext>
            </a:extLst>
          </p:cNvPr>
          <p:cNvPicPr>
            <a:picLocks noChangeAspect="1"/>
          </p:cNvPicPr>
          <p:nvPr/>
        </p:nvPicPr>
        <p:blipFill rotWithShape="1">
          <a:blip r:embed="rId5">
            <a:extLst>
              <a:ext uri="{28A0092B-C50C-407E-A947-70E740481C1C}">
                <a14:useLocalDpi xmlns:a14="http://schemas.microsoft.com/office/drawing/2010/main" val="0"/>
              </a:ext>
            </a:extLst>
          </a:blip>
          <a:srcRect l="9703" t="8593" r="45732" b="58074"/>
          <a:stretch/>
        </p:blipFill>
        <p:spPr>
          <a:xfrm>
            <a:off x="7302499" y="4138035"/>
            <a:ext cx="2746831" cy="1924958"/>
          </a:xfrm>
          <a:prstGeom prst="rect">
            <a:avLst/>
          </a:prstGeom>
        </p:spPr>
      </p:pic>
    </p:spTree>
    <p:extLst>
      <p:ext uri="{BB962C8B-B14F-4D97-AF65-F5344CB8AC3E}">
        <p14:creationId xmlns:p14="http://schemas.microsoft.com/office/powerpoint/2010/main" val="15822557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0744" y="5901593"/>
            <a:ext cx="1704108" cy="603116"/>
          </a:xfrm>
          <a:prstGeom prst="rect">
            <a:avLst/>
          </a:prstGeom>
        </p:spPr>
      </p:pic>
      <p:sp>
        <p:nvSpPr>
          <p:cNvPr id="7" name="Rectangle 6"/>
          <p:cNvSpPr/>
          <p:nvPr/>
        </p:nvSpPr>
        <p:spPr>
          <a:xfrm>
            <a:off x="360000" y="474057"/>
            <a:ext cx="11464852" cy="5591659"/>
          </a:xfrm>
          <a:prstGeom prst="rect">
            <a:avLst/>
          </a:prstGeom>
        </p:spPr>
        <p:txBody>
          <a:bodyPr wrap="square">
            <a:spAutoFit/>
          </a:bodyPr>
          <a:lstStyle/>
          <a:p>
            <a:pPr algn="ctr">
              <a:lnSpc>
                <a:spcPct val="120000"/>
              </a:lnSpc>
            </a:pPr>
            <a:r>
              <a:rPr lang="en-GB" sz="3000" b="1" dirty="0">
                <a:latin typeface="Century Gothic" panose="020B0502020202020204" pitchFamily="34" charset="0"/>
              </a:rPr>
              <a:t>Who thinks they could Give Up Loving Pop and switch to water and milk?</a:t>
            </a:r>
          </a:p>
          <a:p>
            <a:pPr algn="ctr">
              <a:lnSpc>
                <a:spcPct val="120000"/>
              </a:lnSpc>
            </a:pPr>
            <a:endParaRPr lang="en-GB" sz="3000" b="1" dirty="0">
              <a:latin typeface="Century Gothic" panose="020B0502020202020204" pitchFamily="34" charset="0"/>
            </a:endParaRPr>
          </a:p>
          <a:p>
            <a:pPr>
              <a:lnSpc>
                <a:spcPct val="120000"/>
              </a:lnSpc>
            </a:pPr>
            <a:endParaRPr lang="en-GB" sz="3000" b="1" dirty="0">
              <a:solidFill>
                <a:srgbClr val="C00000"/>
              </a:solidFill>
              <a:latin typeface="Century Gothic" panose="020B0502020202020204" pitchFamily="34" charset="0"/>
            </a:endParaRPr>
          </a:p>
          <a:p>
            <a:pPr>
              <a:lnSpc>
                <a:spcPct val="120000"/>
              </a:lnSpc>
            </a:pPr>
            <a:r>
              <a:rPr lang="en-GB" sz="3000" b="1" dirty="0">
                <a:solidFill>
                  <a:srgbClr val="C00000"/>
                </a:solidFill>
                <a:latin typeface="Century Gothic" panose="020B0502020202020204" pitchFamily="34" charset="0"/>
              </a:rPr>
              <a:t>Some of the benefits:</a:t>
            </a:r>
          </a:p>
          <a:p>
            <a:pPr marL="457200" indent="-457200">
              <a:lnSpc>
                <a:spcPct val="120000"/>
              </a:lnSpc>
              <a:buFontTx/>
              <a:buChar char="-"/>
            </a:pPr>
            <a:r>
              <a:rPr lang="en-GB" sz="3000" b="1" dirty="0">
                <a:solidFill>
                  <a:srgbClr val="C00000"/>
                </a:solidFill>
                <a:latin typeface="Century Gothic" panose="020B0502020202020204" pitchFamily="34" charset="0"/>
              </a:rPr>
              <a:t>Healthier teeth</a:t>
            </a:r>
          </a:p>
          <a:p>
            <a:pPr marL="457200" indent="-457200">
              <a:lnSpc>
                <a:spcPct val="120000"/>
              </a:lnSpc>
              <a:buFontTx/>
              <a:buChar char="-"/>
            </a:pPr>
            <a:r>
              <a:rPr lang="en-GB" sz="3000" b="1" dirty="0">
                <a:solidFill>
                  <a:srgbClr val="C00000"/>
                </a:solidFill>
                <a:latin typeface="Century Gothic" panose="020B0502020202020204" pitchFamily="34" charset="0"/>
              </a:rPr>
              <a:t>More energy</a:t>
            </a:r>
          </a:p>
          <a:p>
            <a:pPr marL="457200" indent="-457200">
              <a:lnSpc>
                <a:spcPct val="120000"/>
              </a:lnSpc>
              <a:buFontTx/>
              <a:buChar char="-"/>
            </a:pPr>
            <a:r>
              <a:rPr lang="en-GB" sz="3000" b="1" dirty="0">
                <a:solidFill>
                  <a:srgbClr val="C00000"/>
                </a:solidFill>
                <a:latin typeface="Century Gothic" panose="020B0502020202020204" pitchFamily="34" charset="0"/>
              </a:rPr>
              <a:t>Better concentration</a:t>
            </a:r>
          </a:p>
          <a:p>
            <a:pPr marL="457200" indent="-457200">
              <a:lnSpc>
                <a:spcPct val="120000"/>
              </a:lnSpc>
              <a:buFontTx/>
              <a:buChar char="-"/>
            </a:pPr>
            <a:r>
              <a:rPr lang="en-GB" sz="3000" b="1" dirty="0">
                <a:solidFill>
                  <a:srgbClr val="C00000"/>
                </a:solidFill>
                <a:latin typeface="Century Gothic" panose="020B0502020202020204" pitchFamily="34" charset="0"/>
              </a:rPr>
              <a:t>Water is free</a:t>
            </a:r>
          </a:p>
          <a:p>
            <a:pPr marL="457200" indent="-457200">
              <a:lnSpc>
                <a:spcPct val="120000"/>
              </a:lnSpc>
              <a:buFontTx/>
              <a:buChar char="-"/>
            </a:pPr>
            <a:r>
              <a:rPr lang="en-GB" sz="3000" b="1" dirty="0">
                <a:solidFill>
                  <a:srgbClr val="C00000"/>
                </a:solidFill>
                <a:latin typeface="Century Gothic" panose="020B0502020202020204" pitchFamily="34" charset="0"/>
              </a:rPr>
              <a:t>Milk builds strong bones</a:t>
            </a:r>
            <a:endParaRPr lang="en-GB" sz="3000" dirty="0"/>
          </a:p>
        </p:txBody>
      </p:sp>
      <p:pic>
        <p:nvPicPr>
          <p:cNvPr id="3" name="Picture 2" descr="A faucet with water drops coming out of it&#10;&#10;Description automatically generated">
            <a:extLst>
              <a:ext uri="{FF2B5EF4-FFF2-40B4-BE49-F238E27FC236}">
                <a16:creationId xmlns:a16="http://schemas.microsoft.com/office/drawing/2014/main" id="{085F1D5B-46E2-48D3-1EE0-43270B79835E}"/>
              </a:ext>
            </a:extLst>
          </p:cNvPr>
          <p:cNvPicPr>
            <a:picLocks noChangeAspect="1"/>
          </p:cNvPicPr>
          <p:nvPr/>
        </p:nvPicPr>
        <p:blipFill rotWithShape="1">
          <a:blip r:embed="rId4">
            <a:extLst>
              <a:ext uri="{28A0092B-C50C-407E-A947-70E740481C1C}">
                <a14:useLocalDpi xmlns:a14="http://schemas.microsoft.com/office/drawing/2010/main" val="0"/>
              </a:ext>
            </a:extLst>
          </a:blip>
          <a:srcRect l="24958" t="26324" r="22722" b="27040"/>
          <a:stretch/>
        </p:blipFill>
        <p:spPr>
          <a:xfrm>
            <a:off x="6997536" y="2285153"/>
            <a:ext cx="4057327" cy="3616440"/>
          </a:xfrm>
          <a:prstGeom prst="rect">
            <a:avLst/>
          </a:prstGeom>
        </p:spPr>
      </p:pic>
    </p:spTree>
    <p:extLst>
      <p:ext uri="{BB962C8B-B14F-4D97-AF65-F5344CB8AC3E}">
        <p14:creationId xmlns:p14="http://schemas.microsoft.com/office/powerpoint/2010/main" val="34224196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fade">
                                      <p:cBhvr>
                                        <p:cTn id="16" dur="500"/>
                                        <p:tgtEl>
                                          <p:spTgt spid="7">
                                            <p:txEl>
                                              <p:pRg st="4" end="4"/>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7">
                                            <p:txEl>
                                              <p:pRg st="5" end="5"/>
                                            </p:txEl>
                                          </p:spTgt>
                                        </p:tgtEl>
                                        <p:attrNameLst>
                                          <p:attrName>style.visibility</p:attrName>
                                        </p:attrNameLst>
                                      </p:cBhvr>
                                      <p:to>
                                        <p:strVal val="visible"/>
                                      </p:to>
                                    </p:set>
                                    <p:animEffect transition="in" filter="fade">
                                      <p:cBhvr>
                                        <p:cTn id="20" dur="500"/>
                                        <p:tgtEl>
                                          <p:spTgt spid="7">
                                            <p:txEl>
                                              <p:pRg st="5" end="5"/>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fade">
                                      <p:cBhvr>
                                        <p:cTn id="24" dur="500"/>
                                        <p:tgtEl>
                                          <p:spTgt spid="7">
                                            <p:txEl>
                                              <p:pRg st="6" end="6"/>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fade">
                                      <p:cBhvr>
                                        <p:cTn id="28" dur="500"/>
                                        <p:tgtEl>
                                          <p:spTgt spid="7">
                                            <p:txEl>
                                              <p:pRg st="7" end="7"/>
                                            </p:txEl>
                                          </p:spTgt>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Effect transition="in" filter="fade">
                                      <p:cBhvr>
                                        <p:cTn id="3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picture containing mascot, outdoor, fence, sky&#10;&#10;Description automatically generated">
            <a:extLst>
              <a:ext uri="{FF2B5EF4-FFF2-40B4-BE49-F238E27FC236}">
                <a16:creationId xmlns:a16="http://schemas.microsoft.com/office/drawing/2014/main" id="{2D6BDFE1-C412-58A6-3A43-168E202429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0" r="6" b="6"/>
          <a:stretch/>
        </p:blipFill>
        <p:spPr>
          <a:xfrm>
            <a:off x="4" y="-6236"/>
            <a:ext cx="3255403" cy="2505456"/>
          </a:xfrm>
          <a:custGeom>
            <a:avLst/>
            <a:gdLst/>
            <a:ahLst/>
            <a:cxnLst/>
            <a:rect l="l" t="t" r="r" b="b"/>
            <a:pathLst>
              <a:path w="3255403" h="2505456">
                <a:moveTo>
                  <a:pt x="0" y="0"/>
                </a:moveTo>
                <a:lnTo>
                  <a:pt x="3255403" y="0"/>
                </a:lnTo>
                <a:lnTo>
                  <a:pt x="2094477" y="2505456"/>
                </a:lnTo>
                <a:lnTo>
                  <a:pt x="0" y="2505456"/>
                </a:lnTo>
                <a:close/>
              </a:path>
            </a:pathLst>
          </a:custGeom>
        </p:spPr>
      </p:pic>
      <p:pic>
        <p:nvPicPr>
          <p:cNvPr id="13" name="Picture 12" descr="A group of children in uniform&#10;&#10;Description automatically generated with medium confidence">
            <a:extLst>
              <a:ext uri="{FF2B5EF4-FFF2-40B4-BE49-F238E27FC236}">
                <a16:creationId xmlns:a16="http://schemas.microsoft.com/office/drawing/2014/main" id="{E5181C2D-9228-4AEC-70BF-3AE418D2A9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68" r="5" b="5"/>
          <a:stretch/>
        </p:blipFill>
        <p:spPr>
          <a:xfrm>
            <a:off x="4675539"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p:spPr>
      </p:pic>
      <p:pic>
        <p:nvPicPr>
          <p:cNvPr id="17" name="Picture 16" descr="A group of people holding up their thumbs up&#10;&#10;Description automatically generated with medium confidence">
            <a:extLst>
              <a:ext uri="{FF2B5EF4-FFF2-40B4-BE49-F238E27FC236}">
                <a16:creationId xmlns:a16="http://schemas.microsoft.com/office/drawing/2014/main" id="{AE633B12-F59D-74B5-E0EE-7FB741B836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676" r="-3" b="11973"/>
          <a:stretch/>
        </p:blipFill>
        <p:spPr>
          <a:xfrm>
            <a:off x="7381876" y="1"/>
            <a:ext cx="4810125" cy="2501837"/>
          </a:xfrm>
          <a:custGeom>
            <a:avLst/>
            <a:gdLst/>
            <a:ahLst/>
            <a:cxnLst/>
            <a:rect l="l" t="t" r="r" b="b"/>
            <a:pathLst>
              <a:path w="4810125" h="2501837">
                <a:moveTo>
                  <a:pt x="1159248" y="0"/>
                </a:moveTo>
                <a:lnTo>
                  <a:pt x="4810125" y="0"/>
                </a:lnTo>
                <a:lnTo>
                  <a:pt x="4810125" y="2501837"/>
                </a:lnTo>
                <a:lnTo>
                  <a:pt x="0" y="2501837"/>
                </a:lnTo>
                <a:close/>
              </a:path>
            </a:pathLst>
          </a:custGeom>
        </p:spPr>
      </p:pic>
      <p:pic>
        <p:nvPicPr>
          <p:cNvPr id="7" name="Picture 6" descr="A group of hands holding plastic water bottles&#10;&#10;Description automatically generated with medium confidence">
            <a:extLst>
              <a:ext uri="{FF2B5EF4-FFF2-40B4-BE49-F238E27FC236}">
                <a16:creationId xmlns:a16="http://schemas.microsoft.com/office/drawing/2014/main" id="{ADD57211-BDF9-1C53-C071-79DDAA6E0A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954" r="23505" b="3"/>
          <a:stretch/>
        </p:blipFill>
        <p:spPr>
          <a:xfrm>
            <a:off x="20" y="2658276"/>
            <a:ext cx="3770704" cy="4199724"/>
          </a:xfrm>
          <a:custGeom>
            <a:avLst/>
            <a:gdLst/>
            <a:ahLst/>
            <a:cxnLst/>
            <a:rect l="l" t="t" r="r" b="b"/>
            <a:pathLst>
              <a:path w="3770724" h="4199724">
                <a:moveTo>
                  <a:pt x="0" y="0"/>
                </a:moveTo>
                <a:lnTo>
                  <a:pt x="3770724" y="0"/>
                </a:lnTo>
                <a:lnTo>
                  <a:pt x="1824067" y="4199724"/>
                </a:lnTo>
                <a:lnTo>
                  <a:pt x="0" y="4199724"/>
                </a:lnTo>
                <a:close/>
              </a:path>
            </a:pathLst>
          </a:custGeom>
        </p:spPr>
      </p:pic>
      <p:pic>
        <p:nvPicPr>
          <p:cNvPr id="5" name="Picture 4" descr="A picture containing human face, smile, person, clothing&#10;&#10;Description automatically generated">
            <a:extLst>
              <a:ext uri="{FF2B5EF4-FFF2-40B4-BE49-F238E27FC236}">
                <a16:creationId xmlns:a16="http://schemas.microsoft.com/office/drawing/2014/main" id="{A98A08F0-D6C5-20C4-BEF3-ADBE4C0C9E5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0855" b="-2"/>
          <a:stretch/>
        </p:blipFill>
        <p:spPr>
          <a:xfrm>
            <a:off x="2013796" y="2661900"/>
            <a:ext cx="5108726" cy="4197911"/>
          </a:xfrm>
          <a:custGeom>
            <a:avLst/>
            <a:gdLst/>
            <a:ahLst/>
            <a:cxnLst/>
            <a:rect l="l" t="t" r="r" b="b"/>
            <a:pathLst>
              <a:path w="5108726" h="4197911">
                <a:moveTo>
                  <a:pt x="1945141" y="0"/>
                </a:moveTo>
                <a:lnTo>
                  <a:pt x="5108726" y="0"/>
                </a:lnTo>
                <a:lnTo>
                  <a:pt x="3163585" y="4197911"/>
                </a:lnTo>
                <a:lnTo>
                  <a:pt x="3157362" y="4197911"/>
                </a:lnTo>
                <a:lnTo>
                  <a:pt x="1967571" y="4197911"/>
                </a:lnTo>
                <a:lnTo>
                  <a:pt x="317526" y="4197911"/>
                </a:lnTo>
                <a:lnTo>
                  <a:pt x="0" y="4197911"/>
                </a:lnTo>
                <a:close/>
              </a:path>
            </a:pathLst>
          </a:custGeom>
        </p:spPr>
      </p:pic>
      <p:sp>
        <p:nvSpPr>
          <p:cNvPr id="23" name="Freeform 43">
            <a:extLst>
              <a:ext uri="{FF2B5EF4-FFF2-40B4-BE49-F238E27FC236}">
                <a16:creationId xmlns:a16="http://schemas.microsoft.com/office/drawing/2014/main" id="{AAD8F19F-4A55-467B-BED0-8837659A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53050" y="2660089"/>
            <a:ext cx="6838950"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C6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B5048C2-B011-75DA-DD4A-1257B4BB823F}"/>
              </a:ext>
            </a:extLst>
          </p:cNvPr>
          <p:cNvSpPr txBox="1"/>
          <p:nvPr/>
        </p:nvSpPr>
        <p:spPr>
          <a:xfrm>
            <a:off x="6969120" y="4285961"/>
            <a:ext cx="4997354" cy="2163872"/>
          </a:xfrm>
          <a:prstGeom prst="rect">
            <a:avLst/>
          </a:prstGeom>
        </p:spPr>
        <p:txBody>
          <a:bodyPr vert="horz" lIns="91440" tIns="45720" rIns="91440" bIns="45720" rtlCol="0" anchor="t">
            <a:normAutofit/>
          </a:bodyPr>
          <a:lstStyle/>
          <a:p>
            <a:pPr algn="r">
              <a:lnSpc>
                <a:spcPct val="90000"/>
              </a:lnSpc>
              <a:spcBef>
                <a:spcPct val="0"/>
              </a:spcBef>
              <a:spcAft>
                <a:spcPts val="600"/>
              </a:spcAft>
            </a:pPr>
            <a:r>
              <a:rPr lang="en-US" sz="5400" b="1" kern="1200" dirty="0">
                <a:solidFill>
                  <a:srgbClr val="FFFFFF"/>
                </a:solidFill>
                <a:latin typeface="Century Gothic" panose="020B0502020202020204" pitchFamily="34" charset="0"/>
                <a:ea typeface="+mj-ea"/>
                <a:cs typeface="+mj-cs"/>
              </a:rPr>
              <a:t>Thank you for listening!</a:t>
            </a:r>
            <a:endParaRPr lang="en-US" sz="5400" kern="1200" dirty="0">
              <a:solidFill>
                <a:srgbClr val="FFFFFF"/>
              </a:solidFill>
              <a:latin typeface="Century Gothic" panose="020B0502020202020204" pitchFamily="34" charset="0"/>
              <a:ea typeface="+mj-ea"/>
              <a:cs typeface="+mj-cs"/>
            </a:endParaRPr>
          </a:p>
        </p:txBody>
      </p:sp>
      <p:pic>
        <p:nvPicPr>
          <p:cNvPr id="15" name="Picture 14" descr="A group of children wearing clothing&#10;&#10;Description automatically generated with medium confidence">
            <a:extLst>
              <a:ext uri="{FF2B5EF4-FFF2-40B4-BE49-F238E27FC236}">
                <a16:creationId xmlns:a16="http://schemas.microsoft.com/office/drawing/2014/main" id="{6C1B970A-ACA6-E346-27F8-71F54DE79CE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2" b="1676"/>
          <a:stretch/>
        </p:blipFill>
        <p:spPr>
          <a:xfrm>
            <a:off x="2261968" y="1"/>
            <a:ext cx="3393943" cy="2502843"/>
          </a:xfrm>
          <a:custGeom>
            <a:avLst/>
            <a:gdLst/>
            <a:ahLst/>
            <a:cxnLst/>
            <a:rect l="l" t="t" r="r" b="b"/>
            <a:pathLst>
              <a:path w="3393943" h="2502843">
                <a:moveTo>
                  <a:pt x="1159715" y="0"/>
                </a:moveTo>
                <a:lnTo>
                  <a:pt x="3393943" y="0"/>
                </a:lnTo>
                <a:lnTo>
                  <a:pt x="2234228" y="2502843"/>
                </a:lnTo>
                <a:lnTo>
                  <a:pt x="0" y="2502843"/>
                </a:lnTo>
                <a:close/>
              </a:path>
            </a:pathLst>
          </a:custGeom>
        </p:spPr>
      </p:pic>
      <p:pic>
        <p:nvPicPr>
          <p:cNvPr id="19" name="Picture 18" descr="A red and black logo&#10;&#10;Description automatically generated with low confidence">
            <a:extLst>
              <a:ext uri="{FF2B5EF4-FFF2-40B4-BE49-F238E27FC236}">
                <a16:creationId xmlns:a16="http://schemas.microsoft.com/office/drawing/2014/main" id="{D8402ABB-1841-5981-96DF-06F89C78F092}"/>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626391" y="2931272"/>
            <a:ext cx="2340083" cy="828867"/>
          </a:xfrm>
          <a:prstGeom prst="rect">
            <a:avLst/>
          </a:prstGeom>
        </p:spPr>
      </p:pic>
      <p:pic>
        <p:nvPicPr>
          <p:cNvPr id="20" name="Picture 19" descr="A white text on a black background&#10;&#10;Description automatically generated with medium confidence">
            <a:extLst>
              <a:ext uri="{FF2B5EF4-FFF2-40B4-BE49-F238E27FC236}">
                <a16:creationId xmlns:a16="http://schemas.microsoft.com/office/drawing/2014/main" id="{1836C28F-CDAD-A0C8-1C44-C189B0380DC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59182" y="3028667"/>
            <a:ext cx="1388347" cy="634078"/>
          </a:xfrm>
          <a:prstGeom prst="rect">
            <a:avLst/>
          </a:prstGeom>
        </p:spPr>
      </p:pic>
      <p:sp>
        <p:nvSpPr>
          <p:cNvPr id="21" name="TextBox 20">
            <a:extLst>
              <a:ext uri="{FF2B5EF4-FFF2-40B4-BE49-F238E27FC236}">
                <a16:creationId xmlns:a16="http://schemas.microsoft.com/office/drawing/2014/main" id="{09E83B9C-DC80-2438-A871-111558115356}"/>
              </a:ext>
            </a:extLst>
          </p:cNvPr>
          <p:cNvSpPr txBox="1"/>
          <p:nvPr/>
        </p:nvSpPr>
        <p:spPr>
          <a:xfrm>
            <a:off x="8772525" y="6352439"/>
            <a:ext cx="3820438" cy="276999"/>
          </a:xfrm>
          <a:prstGeom prst="rect">
            <a:avLst/>
          </a:prstGeom>
          <a:noFill/>
        </p:spPr>
        <p:txBody>
          <a:bodyPr wrap="square" rtlCol="0">
            <a:spAutoFit/>
          </a:bodyPr>
          <a:lstStyle/>
          <a:p>
            <a:pPr algn="ctr"/>
            <a:r>
              <a:rPr lang="en-GB" sz="1200" dirty="0">
                <a:solidFill>
                  <a:schemeClr val="bg1"/>
                </a:solidFill>
                <a:latin typeface="Century Gothic" panose="020B0502020202020204" pitchFamily="34" charset="0"/>
              </a:rPr>
              <a:t> © Health Equalities Group 2023</a:t>
            </a:r>
          </a:p>
        </p:txBody>
      </p:sp>
    </p:spTree>
    <p:extLst>
      <p:ext uri="{BB962C8B-B14F-4D97-AF65-F5344CB8AC3E}">
        <p14:creationId xmlns:p14="http://schemas.microsoft.com/office/powerpoint/2010/main" val="1712072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12EC8-579C-08E8-8470-EADC84A8780A}"/>
              </a:ext>
            </a:extLst>
          </p:cNvPr>
          <p:cNvSpPr>
            <a:spLocks noGrp="1"/>
          </p:cNvSpPr>
          <p:nvPr>
            <p:ph type="title"/>
          </p:nvPr>
        </p:nvSpPr>
        <p:spPr/>
        <p:txBody>
          <a:bodyPr>
            <a:normAutofit/>
          </a:bodyPr>
          <a:lstStyle/>
          <a:p>
            <a:r>
              <a:rPr lang="en-GB" sz="5400" b="1">
                <a:latin typeface="Century Gothic" panose="020B0502020202020204" pitchFamily="34" charset="0"/>
              </a:rPr>
              <a:t>Hands up if you…</a:t>
            </a:r>
            <a:endParaRPr lang="en-GB" sz="5400" b="1" dirty="0">
              <a:latin typeface="Century Gothic" panose="020B0502020202020204" pitchFamily="34" charset="0"/>
            </a:endParaRPr>
          </a:p>
        </p:txBody>
      </p:sp>
      <p:pic>
        <p:nvPicPr>
          <p:cNvPr id="4" name="Picture 3">
            <a:extLst>
              <a:ext uri="{FF2B5EF4-FFF2-40B4-BE49-F238E27FC236}">
                <a16:creationId xmlns:a16="http://schemas.microsoft.com/office/drawing/2014/main" id="{AC7C534C-CC17-5268-0B71-DE95FF083B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9692" y="681037"/>
            <a:ext cx="1704108" cy="603116"/>
          </a:xfrm>
          <a:prstGeom prst="rect">
            <a:avLst/>
          </a:prstGeom>
        </p:spPr>
      </p:pic>
      <p:sp>
        <p:nvSpPr>
          <p:cNvPr id="8" name="Content Placeholder 7">
            <a:extLst>
              <a:ext uri="{FF2B5EF4-FFF2-40B4-BE49-F238E27FC236}">
                <a16:creationId xmlns:a16="http://schemas.microsoft.com/office/drawing/2014/main" id="{CD946F36-1E8D-B55A-D667-89966F34CCB5}"/>
              </a:ext>
            </a:extLst>
          </p:cNvPr>
          <p:cNvSpPr>
            <a:spLocks noGrp="1"/>
          </p:cNvSpPr>
          <p:nvPr>
            <p:ph idx="1"/>
          </p:nvPr>
        </p:nvSpPr>
        <p:spPr>
          <a:xfrm>
            <a:off x="471317" y="2576673"/>
            <a:ext cx="10030428" cy="1704653"/>
          </a:xfrm>
        </p:spPr>
        <p:txBody>
          <a:bodyPr/>
          <a:lstStyle/>
          <a:p>
            <a:pPr eaLnBrk="0" fontAlgn="base" hangingPunct="0">
              <a:lnSpc>
                <a:spcPct val="120000"/>
              </a:lnSpc>
              <a:spcBef>
                <a:spcPct val="0"/>
              </a:spcBef>
              <a:spcAft>
                <a:spcPct val="0"/>
              </a:spcAft>
              <a:buSzPct val="130000"/>
              <a:buBlip>
                <a:blip r:embed="rId4">
                  <a:extLst>
                    <a:ext uri="{96DAC541-7B7A-43D3-8B79-37D633B846F1}">
                      <asvg:svgBlip xmlns:asvg="http://schemas.microsoft.com/office/drawing/2016/SVG/main" r:embed="rId5"/>
                    </a:ext>
                  </a:extLst>
                </a:blip>
              </a:buBlip>
            </a:pPr>
            <a:r>
              <a:rPr lang="en-GB" altLang="en-US" sz="4200">
                <a:solidFill>
                  <a:srgbClr val="C60000"/>
                </a:solidFill>
                <a:latin typeface="Century Gothic" panose="020B0502020202020204" pitchFamily="34" charset="0"/>
                <a:cs typeface="Arial" panose="020B0604020202020204" pitchFamily="34" charset="0"/>
              </a:rPr>
              <a:t>Drink sugary drinks every day?</a:t>
            </a:r>
          </a:p>
          <a:p>
            <a:pPr eaLnBrk="0" fontAlgn="base" hangingPunct="0">
              <a:lnSpc>
                <a:spcPct val="120000"/>
              </a:lnSpc>
              <a:spcBef>
                <a:spcPct val="0"/>
              </a:spcBef>
              <a:spcAft>
                <a:spcPct val="0"/>
              </a:spcAft>
              <a:buSzPct val="130000"/>
              <a:buBlip>
                <a:blip r:embed="rId4">
                  <a:extLst>
                    <a:ext uri="{96DAC541-7B7A-43D3-8B79-37D633B846F1}">
                      <asvg:svgBlip xmlns:asvg="http://schemas.microsoft.com/office/drawing/2016/SVG/main" r:embed="rId5"/>
                    </a:ext>
                  </a:extLst>
                </a:blip>
              </a:buBlip>
            </a:pPr>
            <a:r>
              <a:rPr lang="en-GB" altLang="en-US" sz="4200">
                <a:solidFill>
                  <a:srgbClr val="C60000"/>
                </a:solidFill>
                <a:latin typeface="Century Gothic" panose="020B0502020202020204" pitchFamily="34" charset="0"/>
                <a:cs typeface="Arial" panose="020B0604020202020204" pitchFamily="34" charset="0"/>
              </a:rPr>
              <a:t>Prefer sugary drinks to water</a:t>
            </a:r>
            <a:r>
              <a:rPr lang="en-GB" altLang="en-US" sz="4400">
                <a:solidFill>
                  <a:srgbClr val="C60000"/>
                </a:solidFill>
                <a:latin typeface="Century Gothic" panose="020B0502020202020204" pitchFamily="34" charset="0"/>
                <a:cs typeface="Arial" panose="020B0604020202020204" pitchFamily="34" charset="0"/>
              </a:rPr>
              <a:t>?</a:t>
            </a:r>
          </a:p>
          <a:p>
            <a:endParaRPr lang="en-GB" dirty="0"/>
          </a:p>
        </p:txBody>
      </p:sp>
      <p:pic>
        <p:nvPicPr>
          <p:cNvPr id="5" name="Picture 4" descr="A red can of soda&#10;&#10;Description automatically generated">
            <a:extLst>
              <a:ext uri="{FF2B5EF4-FFF2-40B4-BE49-F238E27FC236}">
                <a16:creationId xmlns:a16="http://schemas.microsoft.com/office/drawing/2014/main" id="{EDFF7F1E-F656-D56B-81E2-98556BDD152F}"/>
              </a:ext>
            </a:extLst>
          </p:cNvPr>
          <p:cNvPicPr>
            <a:picLocks noChangeAspect="1"/>
          </p:cNvPicPr>
          <p:nvPr/>
        </p:nvPicPr>
        <p:blipFill rotWithShape="1">
          <a:blip r:embed="rId6">
            <a:extLst>
              <a:ext uri="{28A0092B-C50C-407E-A947-70E740481C1C}">
                <a14:useLocalDpi xmlns:a14="http://schemas.microsoft.com/office/drawing/2010/main" val="0"/>
              </a:ext>
            </a:extLst>
          </a:blip>
          <a:srcRect l="35139" t="28112" r="34818" b="28327"/>
          <a:stretch/>
        </p:blipFill>
        <p:spPr>
          <a:xfrm rot="205390">
            <a:off x="10281838" y="2337953"/>
            <a:ext cx="1380323" cy="2001469"/>
          </a:xfrm>
          <a:prstGeom prst="rect">
            <a:avLst/>
          </a:prstGeom>
        </p:spPr>
      </p:pic>
      <p:pic>
        <p:nvPicPr>
          <p:cNvPr id="9" name="Picture 8" descr="A can of juice with watermelon slices on it&#10;&#10;Description automatically generated">
            <a:extLst>
              <a:ext uri="{FF2B5EF4-FFF2-40B4-BE49-F238E27FC236}">
                <a16:creationId xmlns:a16="http://schemas.microsoft.com/office/drawing/2014/main" id="{C891B13D-371B-73C3-D29C-A9995538F932}"/>
              </a:ext>
            </a:extLst>
          </p:cNvPr>
          <p:cNvPicPr>
            <a:picLocks noChangeAspect="1"/>
          </p:cNvPicPr>
          <p:nvPr/>
        </p:nvPicPr>
        <p:blipFill rotWithShape="1">
          <a:blip r:embed="rId7">
            <a:extLst>
              <a:ext uri="{28A0092B-C50C-407E-A947-70E740481C1C}">
                <a14:useLocalDpi xmlns:a14="http://schemas.microsoft.com/office/drawing/2010/main" val="0"/>
              </a:ext>
            </a:extLst>
          </a:blip>
          <a:srcRect l="35185" t="29630" r="35515" b="30041"/>
          <a:stretch/>
        </p:blipFill>
        <p:spPr>
          <a:xfrm rot="21202619">
            <a:off x="8959531" y="2934521"/>
            <a:ext cx="1380323" cy="1899883"/>
          </a:xfrm>
          <a:prstGeom prst="rect">
            <a:avLst/>
          </a:prstGeom>
        </p:spPr>
      </p:pic>
    </p:spTree>
    <p:extLst>
      <p:ext uri="{BB962C8B-B14F-4D97-AF65-F5344CB8AC3E}">
        <p14:creationId xmlns:p14="http://schemas.microsoft.com/office/powerpoint/2010/main" val="61453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3976" b="11884"/>
          <a:stretch/>
        </p:blipFill>
        <p:spPr>
          <a:xfrm>
            <a:off x="0" y="-1"/>
            <a:ext cx="12192000" cy="685800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7892" y="5894884"/>
            <a:ext cx="1704108" cy="603116"/>
          </a:xfrm>
          <a:prstGeom prst="rect">
            <a:avLst/>
          </a:prstGeom>
        </p:spPr>
      </p:pic>
    </p:spTree>
    <p:extLst>
      <p:ext uri="{BB962C8B-B14F-4D97-AF65-F5344CB8AC3E}">
        <p14:creationId xmlns:p14="http://schemas.microsoft.com/office/powerpoint/2010/main" val="210356512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Rotten Teeth: Pictures, Kids, Toddlers, Symptoms, and Treatment">
            <a:extLst>
              <a:ext uri="{FF2B5EF4-FFF2-40B4-BE49-F238E27FC236}">
                <a16:creationId xmlns:a16="http://schemas.microsoft.com/office/drawing/2014/main" id="{31C8FE2E-94CC-3D9C-6C99-9CCCB361A5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6" r="-1"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980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9200" y="5897605"/>
            <a:ext cx="1702800" cy="598609"/>
          </a:xfrm>
          <a:prstGeom prst="rect">
            <a:avLst/>
          </a:prstGeom>
        </p:spPr>
      </p:pic>
      <p:pic>
        <p:nvPicPr>
          <p:cNvPr id="7" name="Picture 6" descr="A white stick figure on a black background&#10;&#10;Description automatically generated with low confidence">
            <a:extLst>
              <a:ext uri="{FF2B5EF4-FFF2-40B4-BE49-F238E27FC236}">
                <a16:creationId xmlns:a16="http://schemas.microsoft.com/office/drawing/2014/main" id="{5000A115-F9E2-25B9-6B9E-A5452B661DCD}"/>
              </a:ext>
            </a:extLst>
          </p:cNvPr>
          <p:cNvPicPr>
            <a:picLocks noChangeAspect="1"/>
          </p:cNvPicPr>
          <p:nvPr/>
        </p:nvPicPr>
        <p:blipFill rotWithShape="1">
          <a:blip r:embed="rId5">
            <a:extLst>
              <a:ext uri="{28A0092B-C50C-407E-A947-70E740481C1C}">
                <a14:useLocalDpi xmlns:a14="http://schemas.microsoft.com/office/drawing/2010/main" val="0"/>
              </a:ext>
            </a:extLst>
          </a:blip>
          <a:srcRect l="37566" t="29030" r="37792" b="28439"/>
          <a:stretch/>
        </p:blipFill>
        <p:spPr>
          <a:xfrm>
            <a:off x="2309619" y="839301"/>
            <a:ext cx="3000762" cy="5179397"/>
          </a:xfrm>
          <a:prstGeom prst="rect">
            <a:avLst/>
          </a:prstGeom>
        </p:spPr>
      </p:pic>
      <p:sp>
        <p:nvSpPr>
          <p:cNvPr id="16" name="TextBox 15">
            <a:extLst>
              <a:ext uri="{FF2B5EF4-FFF2-40B4-BE49-F238E27FC236}">
                <a16:creationId xmlns:a16="http://schemas.microsoft.com/office/drawing/2014/main" id="{BF785386-2A49-F990-4F98-A6949D26EF33}"/>
              </a:ext>
            </a:extLst>
          </p:cNvPr>
          <p:cNvSpPr txBox="1"/>
          <p:nvPr/>
        </p:nvSpPr>
        <p:spPr>
          <a:xfrm>
            <a:off x="3939257" y="4791615"/>
            <a:ext cx="5298572" cy="830997"/>
          </a:xfrm>
          <a:prstGeom prst="rect">
            <a:avLst/>
          </a:prstGeom>
          <a:noFill/>
        </p:spPr>
        <p:txBody>
          <a:bodyPr wrap="square" rtlCol="0">
            <a:spAutoFit/>
          </a:bodyPr>
          <a:lstStyle/>
          <a:p>
            <a:pPr algn="ctr"/>
            <a:r>
              <a:rPr lang="en-GB" sz="2400" dirty="0">
                <a:solidFill>
                  <a:schemeClr val="bg1"/>
                </a:solidFill>
                <a:latin typeface="Century Gothic" panose="020B0502020202020204" pitchFamily="34" charset="0"/>
              </a:rPr>
              <a:t>7–11-year-olds</a:t>
            </a:r>
          </a:p>
          <a:p>
            <a:pPr algn="ctr"/>
            <a:r>
              <a:rPr lang="en-GB" sz="2400" b="1" dirty="0">
                <a:solidFill>
                  <a:schemeClr val="bg1"/>
                </a:solidFill>
                <a:latin typeface="Century Gothic" panose="020B0502020202020204" pitchFamily="34" charset="0"/>
              </a:rPr>
              <a:t>6 teaspoons a day </a:t>
            </a:r>
            <a:r>
              <a:rPr lang="en-GB" sz="2400" dirty="0">
                <a:solidFill>
                  <a:schemeClr val="bg1"/>
                </a:solidFill>
                <a:latin typeface="Century Gothic" panose="020B0502020202020204" pitchFamily="34" charset="0"/>
              </a:rPr>
              <a:t>(24g) </a:t>
            </a:r>
          </a:p>
        </p:txBody>
      </p:sp>
      <p:pic>
        <p:nvPicPr>
          <p:cNvPr id="23" name="Picture 22" descr="A white spoon on a black background&#10;&#10;Description automatically generated with medium confidence">
            <a:extLst>
              <a:ext uri="{FF2B5EF4-FFF2-40B4-BE49-F238E27FC236}">
                <a16:creationId xmlns:a16="http://schemas.microsoft.com/office/drawing/2014/main" id="{B1F77347-2931-0EAF-D6E6-44678E22D4C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116" t="40844" r="29353" b="42447"/>
          <a:stretch/>
        </p:blipFill>
        <p:spPr>
          <a:xfrm rot="20979959">
            <a:off x="5886719" y="1442754"/>
            <a:ext cx="1893159" cy="743741"/>
          </a:xfrm>
          <a:prstGeom prst="rect">
            <a:avLst/>
          </a:prstGeom>
        </p:spPr>
      </p:pic>
      <p:pic>
        <p:nvPicPr>
          <p:cNvPr id="2" name="Picture 1" descr="A white spoon on a black background&#10;&#10;Description automatically generated with medium confidence">
            <a:extLst>
              <a:ext uri="{FF2B5EF4-FFF2-40B4-BE49-F238E27FC236}">
                <a16:creationId xmlns:a16="http://schemas.microsoft.com/office/drawing/2014/main" id="{47052BD8-FFFE-2B19-EABF-4AAE95B5858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116" t="40844" r="29353" b="42447"/>
          <a:stretch/>
        </p:blipFill>
        <p:spPr>
          <a:xfrm rot="20979959">
            <a:off x="5886718" y="1922873"/>
            <a:ext cx="1893159" cy="743741"/>
          </a:xfrm>
          <a:prstGeom prst="rect">
            <a:avLst/>
          </a:prstGeom>
        </p:spPr>
      </p:pic>
      <p:pic>
        <p:nvPicPr>
          <p:cNvPr id="3" name="Picture 2" descr="A white spoon on a black background&#10;&#10;Description automatically generated with medium confidence">
            <a:extLst>
              <a:ext uri="{FF2B5EF4-FFF2-40B4-BE49-F238E27FC236}">
                <a16:creationId xmlns:a16="http://schemas.microsoft.com/office/drawing/2014/main" id="{876519A1-68EA-2D6C-2C5E-1AD0E0F3EF7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116" t="40844" r="29353" b="42447"/>
          <a:stretch/>
        </p:blipFill>
        <p:spPr>
          <a:xfrm rot="20979959">
            <a:off x="5886717" y="927486"/>
            <a:ext cx="1893159" cy="743741"/>
          </a:xfrm>
          <a:prstGeom prst="rect">
            <a:avLst/>
          </a:prstGeom>
        </p:spPr>
      </p:pic>
      <p:pic>
        <p:nvPicPr>
          <p:cNvPr id="5" name="Picture 4" descr="A white spoon on a black background&#10;&#10;Description automatically generated with medium confidence">
            <a:extLst>
              <a:ext uri="{FF2B5EF4-FFF2-40B4-BE49-F238E27FC236}">
                <a16:creationId xmlns:a16="http://schemas.microsoft.com/office/drawing/2014/main" id="{D7A8FA62-AAB3-5310-08F0-1CB71EC584E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116" t="40844" r="29353" b="42447"/>
          <a:stretch/>
        </p:blipFill>
        <p:spPr>
          <a:xfrm rot="20979959">
            <a:off x="5886719" y="2423368"/>
            <a:ext cx="1893159" cy="743741"/>
          </a:xfrm>
          <a:prstGeom prst="rect">
            <a:avLst/>
          </a:prstGeom>
        </p:spPr>
      </p:pic>
      <p:pic>
        <p:nvPicPr>
          <p:cNvPr id="6" name="Picture 5" descr="A white spoon on a black background&#10;&#10;Description automatically generated with medium confidence">
            <a:extLst>
              <a:ext uri="{FF2B5EF4-FFF2-40B4-BE49-F238E27FC236}">
                <a16:creationId xmlns:a16="http://schemas.microsoft.com/office/drawing/2014/main" id="{28CBBEC8-8354-E43F-405B-80061CD1609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116" t="40844" r="29353" b="42447"/>
          <a:stretch/>
        </p:blipFill>
        <p:spPr>
          <a:xfrm rot="20979959">
            <a:off x="5886717" y="3439130"/>
            <a:ext cx="1893159" cy="743741"/>
          </a:xfrm>
          <a:prstGeom prst="rect">
            <a:avLst/>
          </a:prstGeom>
        </p:spPr>
      </p:pic>
      <p:pic>
        <p:nvPicPr>
          <p:cNvPr id="9" name="Picture 8" descr="A white spoon on a black background&#10;&#10;Description automatically generated with medium confidence">
            <a:extLst>
              <a:ext uri="{FF2B5EF4-FFF2-40B4-BE49-F238E27FC236}">
                <a16:creationId xmlns:a16="http://schemas.microsoft.com/office/drawing/2014/main" id="{A011E84A-ECC3-3380-4356-6B5B1ECA04A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116" t="40844" r="29353" b="42447"/>
          <a:stretch/>
        </p:blipFill>
        <p:spPr>
          <a:xfrm rot="20979959">
            <a:off x="5886717" y="2923863"/>
            <a:ext cx="1893159" cy="743741"/>
          </a:xfrm>
          <a:prstGeom prst="rect">
            <a:avLst/>
          </a:prstGeom>
        </p:spPr>
      </p:pic>
    </p:spTree>
    <p:extLst>
      <p:ext uri="{BB962C8B-B14F-4D97-AF65-F5344CB8AC3E}">
        <p14:creationId xmlns:p14="http://schemas.microsoft.com/office/powerpoint/2010/main" val="893101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Rectangle 3"/>
          <p:cNvSpPr/>
          <p:nvPr/>
        </p:nvSpPr>
        <p:spPr>
          <a:xfrm>
            <a:off x="623455" y="2306782"/>
            <a:ext cx="11097490" cy="201367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23454" y="1932853"/>
            <a:ext cx="11076709" cy="2387600"/>
          </a:xfrm>
        </p:spPr>
        <p:txBody>
          <a:bodyPr>
            <a:noAutofit/>
          </a:bodyPr>
          <a:lstStyle/>
          <a:p>
            <a:r>
              <a:rPr lang="en-GB" sz="6600" dirty="0">
                <a:latin typeface="+mn-lt"/>
              </a:rPr>
              <a:t>Let’s have a look at how much sugar is in some popular drinks</a:t>
            </a:r>
          </a:p>
        </p:txBody>
      </p:sp>
      <p:pic>
        <p:nvPicPr>
          <p:cNvPr id="1026" name="Picture 2" descr="http://images.natureworldnews.com/data/images/full/822/sugary-drinks-soda-obesit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133" b="11537"/>
          <a:stretch/>
        </p:blipFill>
        <p:spPr bwMode="auto">
          <a:xfrm>
            <a:off x="-1" y="1"/>
            <a:ext cx="12192001" cy="68579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7892" y="5894884"/>
            <a:ext cx="1704108" cy="603116"/>
          </a:xfrm>
          <a:prstGeom prst="rect">
            <a:avLst/>
          </a:prstGeom>
        </p:spPr>
      </p:pic>
      <p:sp>
        <p:nvSpPr>
          <p:cNvPr id="9" name="Rounded Rectangle 8"/>
          <p:cNvSpPr/>
          <p:nvPr/>
        </p:nvSpPr>
        <p:spPr>
          <a:xfrm>
            <a:off x="731661" y="1575863"/>
            <a:ext cx="10728679" cy="3706274"/>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b="1" i="1" dirty="0">
                <a:solidFill>
                  <a:srgbClr val="C60000"/>
                </a:solidFill>
                <a:latin typeface="Century Gothic" panose="020B0502020202020204" pitchFamily="34" charset="0"/>
              </a:rPr>
              <a:t>Re-think your Drink!</a:t>
            </a:r>
          </a:p>
        </p:txBody>
      </p:sp>
    </p:spTree>
    <p:extLst>
      <p:ext uri="{BB962C8B-B14F-4D97-AF65-F5344CB8AC3E}">
        <p14:creationId xmlns:p14="http://schemas.microsoft.com/office/powerpoint/2010/main" val="176466951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023310" y="973403"/>
            <a:ext cx="8424001" cy="4911194"/>
            <a:chOff x="553184" y="973403"/>
            <a:chExt cx="8424001" cy="4911194"/>
          </a:xfrm>
        </p:grpSpPr>
        <p:grpSp>
          <p:nvGrpSpPr>
            <p:cNvPr id="4" name="Group 3"/>
            <p:cNvGrpSpPr/>
            <p:nvPr/>
          </p:nvGrpSpPr>
          <p:grpSpPr>
            <a:xfrm>
              <a:off x="553184" y="973403"/>
              <a:ext cx="8424001" cy="4911194"/>
              <a:chOff x="553184" y="973403"/>
              <a:chExt cx="8424001" cy="4911194"/>
            </a:xfrm>
            <a:scene3d>
              <a:camera prst="perspectiveRight" fov="1500000"/>
              <a:lightRig rig="threePt" dir="t"/>
            </a:scene3d>
          </p:grpSpPr>
          <p:sp>
            <p:nvSpPr>
              <p:cNvPr id="30" name="Rounded Rectangle 29"/>
              <p:cNvSpPr/>
              <p:nvPr/>
            </p:nvSpPr>
            <p:spPr>
              <a:xfrm>
                <a:off x="553184" y="973403"/>
                <a:ext cx="8424001" cy="4911194"/>
              </a:xfrm>
              <a:prstGeom prst="roundRect">
                <a:avLst>
                  <a:gd name="adj" fmla="val 13692"/>
                </a:avLst>
              </a:prstGeom>
              <a:solidFill>
                <a:schemeClr val="bg1"/>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5000" b="1" dirty="0">
                  <a:solidFill>
                    <a:srgbClr val="D1232A"/>
                  </a:solidFill>
                  <a:latin typeface="Century Gothic" panose="020B0502020202020204" pitchFamily="34" charset="0"/>
                </a:endParaRPr>
              </a:p>
            </p:txBody>
          </p:sp>
          <p:pic>
            <p:nvPicPr>
              <p:cNvPr id="7" name="Picture 2" descr="http://img.tesco.com/Groceries/pi/996/5449000000996/IDShot_540x540.jpg"/>
              <p:cNvPicPr>
                <a:picLocks noChangeAspect="1" noChangeArrowheads="1"/>
              </p:cNvPicPr>
              <p:nvPr/>
            </p:nvPicPr>
            <p:blipFill rotWithShape="1">
              <a:blip r:embed="rId4">
                <a:extLst>
                  <a:ext uri="{28A0092B-C50C-407E-A947-70E740481C1C}">
                    <a14:useLocalDpi xmlns:a14="http://schemas.microsoft.com/office/drawing/2010/main" val="0"/>
                  </a:ext>
                </a:extLst>
              </a:blip>
              <a:srcRect l="19655" r="20408"/>
              <a:stretch/>
            </p:blipFill>
            <p:spPr bwMode="auto">
              <a:xfrm>
                <a:off x="1557225" y="1179538"/>
                <a:ext cx="2696535" cy="449892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4840988" y="4338324"/>
              <a:ext cx="3020784" cy="1323439"/>
            </a:xfrm>
            <a:prstGeom prst="rect">
              <a:avLst/>
            </a:prstGeom>
            <a:noFill/>
          </p:spPr>
          <p:txBody>
            <a:bodyPr wrap="square" rtlCol="0">
              <a:spAutoFit/>
            </a:bodyPr>
            <a:lstStyle/>
            <a:p>
              <a:pPr algn="ctr"/>
              <a:endParaRPr lang="en-GB" sz="2000" b="1" u="sng" dirty="0">
                <a:latin typeface="Century Gothic" panose="020B0502020202020204" pitchFamily="34" charset="0"/>
              </a:endParaRPr>
            </a:p>
            <a:p>
              <a:pPr algn="ctr"/>
              <a:r>
                <a:rPr lang="en-GB" sz="4000" b="1" dirty="0">
                  <a:latin typeface="Century Gothic" panose="020B0502020202020204" pitchFamily="34" charset="0"/>
                </a:rPr>
                <a:t>330ml</a:t>
              </a:r>
            </a:p>
            <a:p>
              <a:pPr algn="ctr"/>
              <a:endParaRPr lang="en-GB" sz="2000" b="1" dirty="0">
                <a:latin typeface="Century Gothic" panose="020B0502020202020204" pitchFamily="34" charset="0"/>
              </a:endParaRPr>
            </a:p>
          </p:txBody>
        </p:sp>
      </p:gr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9200" y="5897605"/>
            <a:ext cx="1702800" cy="598609"/>
          </a:xfrm>
          <a:prstGeom prst="rect">
            <a:avLst/>
          </a:prstGeom>
        </p:spPr>
      </p:pic>
      <p:pic>
        <p:nvPicPr>
          <p:cNvPr id="40" name="Picture 39" descr="A red spoon with a black background&#10;&#10;Description automatically generated">
            <a:extLst>
              <a:ext uri="{FF2B5EF4-FFF2-40B4-BE49-F238E27FC236}">
                <a16:creationId xmlns:a16="http://schemas.microsoft.com/office/drawing/2014/main" id="{9C5F6D4E-0530-E6DE-B18C-B9C6BA3FBFE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6018219" y="1791715"/>
            <a:ext cx="1633566" cy="510094"/>
          </a:xfrm>
          <a:prstGeom prst="rect">
            <a:avLst/>
          </a:prstGeom>
        </p:spPr>
      </p:pic>
      <p:pic>
        <p:nvPicPr>
          <p:cNvPr id="2" name="Picture 1" descr="A red spoon with a black background&#10;&#10;Description automatically generated">
            <a:extLst>
              <a:ext uri="{FF2B5EF4-FFF2-40B4-BE49-F238E27FC236}">
                <a16:creationId xmlns:a16="http://schemas.microsoft.com/office/drawing/2014/main" id="{BB6C90EB-336D-972A-96F2-3EECD0248FD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6034408" y="2626776"/>
            <a:ext cx="1633566" cy="510094"/>
          </a:xfrm>
          <a:prstGeom prst="rect">
            <a:avLst/>
          </a:prstGeom>
        </p:spPr>
      </p:pic>
      <p:pic>
        <p:nvPicPr>
          <p:cNvPr id="3" name="Picture 2" descr="A red spoon with a black background&#10;&#10;Description automatically generated">
            <a:extLst>
              <a:ext uri="{FF2B5EF4-FFF2-40B4-BE49-F238E27FC236}">
                <a16:creationId xmlns:a16="http://schemas.microsoft.com/office/drawing/2014/main" id="{ECF80AE0-BF91-1AAE-EBBC-1C72FEE96D9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7827313" y="1621209"/>
            <a:ext cx="1633566" cy="510094"/>
          </a:xfrm>
          <a:prstGeom prst="rect">
            <a:avLst/>
          </a:prstGeom>
        </p:spPr>
      </p:pic>
      <p:pic>
        <p:nvPicPr>
          <p:cNvPr id="5" name="Picture 4" descr="A red spoon with a black background&#10;&#10;Description automatically generated">
            <a:extLst>
              <a:ext uri="{FF2B5EF4-FFF2-40B4-BE49-F238E27FC236}">
                <a16:creationId xmlns:a16="http://schemas.microsoft.com/office/drawing/2014/main" id="{685D24D3-1E07-FEA3-E65F-42DE927F8C1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6019874" y="2209246"/>
            <a:ext cx="1633566" cy="510094"/>
          </a:xfrm>
          <a:prstGeom prst="rect">
            <a:avLst/>
          </a:prstGeom>
        </p:spPr>
      </p:pic>
      <p:pic>
        <p:nvPicPr>
          <p:cNvPr id="8" name="Picture 7" descr="A red spoon with a black background&#10;&#10;Description automatically generated">
            <a:extLst>
              <a:ext uri="{FF2B5EF4-FFF2-40B4-BE49-F238E27FC236}">
                <a16:creationId xmlns:a16="http://schemas.microsoft.com/office/drawing/2014/main" id="{47D42D07-69B3-8437-5B84-A37C0C5ED40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7812781" y="2087253"/>
            <a:ext cx="1633566" cy="510094"/>
          </a:xfrm>
          <a:prstGeom prst="rect">
            <a:avLst/>
          </a:prstGeom>
        </p:spPr>
      </p:pic>
      <p:pic>
        <p:nvPicPr>
          <p:cNvPr id="9" name="Picture 8" descr="A red spoon with a black background&#10;&#10;Description automatically generated">
            <a:extLst>
              <a:ext uri="{FF2B5EF4-FFF2-40B4-BE49-F238E27FC236}">
                <a16:creationId xmlns:a16="http://schemas.microsoft.com/office/drawing/2014/main" id="{B509E728-B79B-093E-97F0-967190F140C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7827314" y="2975271"/>
            <a:ext cx="1633566" cy="510094"/>
          </a:xfrm>
          <a:prstGeom prst="rect">
            <a:avLst/>
          </a:prstGeom>
        </p:spPr>
      </p:pic>
      <p:pic>
        <p:nvPicPr>
          <p:cNvPr id="10" name="Picture 9" descr="A red spoon with a black background&#10;&#10;Description automatically generated">
            <a:extLst>
              <a:ext uri="{FF2B5EF4-FFF2-40B4-BE49-F238E27FC236}">
                <a16:creationId xmlns:a16="http://schemas.microsoft.com/office/drawing/2014/main" id="{7308FB4B-2757-D464-C315-8196BFE5A60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7836661" y="2537410"/>
            <a:ext cx="1633566" cy="510094"/>
          </a:xfrm>
          <a:prstGeom prst="rect">
            <a:avLst/>
          </a:prstGeom>
        </p:spPr>
      </p:pic>
      <p:pic>
        <p:nvPicPr>
          <p:cNvPr id="13" name="Picture 12" descr="A red spoon with a black background&#10;&#10;Description automatically generated">
            <a:extLst>
              <a:ext uri="{FF2B5EF4-FFF2-40B4-BE49-F238E27FC236}">
                <a16:creationId xmlns:a16="http://schemas.microsoft.com/office/drawing/2014/main" id="{92A62EBD-9F78-9630-53C9-AB1C26AD2F0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6056058" y="3051657"/>
            <a:ext cx="1633566" cy="510094"/>
          </a:xfrm>
          <a:prstGeom prst="rect">
            <a:avLst/>
          </a:prstGeom>
        </p:spPr>
      </p:pic>
      <p:pic>
        <p:nvPicPr>
          <p:cNvPr id="14" name="Picture 13" descr="A red spoon with a black background&#10;&#10;Description automatically generated">
            <a:extLst>
              <a:ext uri="{FF2B5EF4-FFF2-40B4-BE49-F238E27FC236}">
                <a16:creationId xmlns:a16="http://schemas.microsoft.com/office/drawing/2014/main" id="{277C7917-9BCF-5B64-AE91-32281F6DAA5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6056058" y="3494462"/>
            <a:ext cx="1633566" cy="510094"/>
          </a:xfrm>
          <a:prstGeom prst="rect">
            <a:avLst/>
          </a:prstGeom>
        </p:spPr>
      </p:pic>
    </p:spTree>
    <p:extLst>
      <p:ext uri="{BB962C8B-B14F-4D97-AF65-F5344CB8AC3E}">
        <p14:creationId xmlns:p14="http://schemas.microsoft.com/office/powerpoint/2010/main" val="233251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077185" y="973403"/>
            <a:ext cx="8424001" cy="4911194"/>
            <a:chOff x="553184" y="973403"/>
            <a:chExt cx="8424001" cy="4911194"/>
          </a:xfrm>
        </p:grpSpPr>
        <p:grpSp>
          <p:nvGrpSpPr>
            <p:cNvPr id="29" name="Group 28"/>
            <p:cNvGrpSpPr/>
            <p:nvPr/>
          </p:nvGrpSpPr>
          <p:grpSpPr>
            <a:xfrm>
              <a:off x="553184" y="973403"/>
              <a:ext cx="8424001" cy="4911194"/>
              <a:chOff x="553184" y="1586806"/>
              <a:chExt cx="8424001" cy="4911194"/>
            </a:xfrm>
            <a:scene3d>
              <a:camera prst="perspectiveRight" fov="1500000"/>
              <a:lightRig rig="threePt" dir="t"/>
            </a:scene3d>
          </p:grpSpPr>
          <p:sp>
            <p:nvSpPr>
              <p:cNvPr id="30" name="Rounded Rectangle 29"/>
              <p:cNvSpPr/>
              <p:nvPr/>
            </p:nvSpPr>
            <p:spPr>
              <a:xfrm>
                <a:off x="553184" y="1586806"/>
                <a:ext cx="8424001" cy="4911194"/>
              </a:xfrm>
              <a:prstGeom prst="roundRect">
                <a:avLst>
                  <a:gd name="adj" fmla="val 13692"/>
                </a:avLst>
              </a:prstGeom>
              <a:solidFill>
                <a:schemeClr val="bg1"/>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5000" b="1" dirty="0">
                  <a:solidFill>
                    <a:srgbClr val="D1232A"/>
                  </a:solidFill>
                  <a:latin typeface="Century Gothic" panose="020B0502020202020204" pitchFamily="34" charset="0"/>
                </a:endParaRPr>
              </a:p>
            </p:txBody>
          </p:sp>
          <p:pic>
            <p:nvPicPr>
              <p:cNvPr id="31" name="Picture 2" descr="http://2.bp.blogspot.com/-s5r6dyvmDEs/T9uRdfrjxsI/AAAAAAAAAXI/QUfrZIh7E-E/s1600/skd188086s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9339" y="2250040"/>
                <a:ext cx="2783956" cy="3631556"/>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32"/>
            <p:cNvSpPr txBox="1"/>
            <p:nvPr/>
          </p:nvSpPr>
          <p:spPr>
            <a:xfrm>
              <a:off x="4652393" y="4293719"/>
              <a:ext cx="3020784" cy="1323439"/>
            </a:xfrm>
            <a:prstGeom prst="rect">
              <a:avLst/>
            </a:prstGeom>
            <a:noFill/>
          </p:spPr>
          <p:txBody>
            <a:bodyPr wrap="square" rtlCol="0">
              <a:spAutoFit/>
            </a:bodyPr>
            <a:lstStyle/>
            <a:p>
              <a:pPr algn="ctr"/>
              <a:endParaRPr lang="en-GB" sz="2000" b="1" dirty="0">
                <a:latin typeface="Century Gothic" panose="020B0502020202020204" pitchFamily="34" charset="0"/>
              </a:endParaRPr>
            </a:p>
            <a:p>
              <a:pPr algn="ctr"/>
              <a:r>
                <a:rPr lang="en-GB" sz="4000" b="1" dirty="0">
                  <a:latin typeface="Century Gothic" panose="020B0502020202020204" pitchFamily="34" charset="0"/>
                </a:rPr>
                <a:t>200ml</a:t>
              </a:r>
            </a:p>
            <a:p>
              <a:pPr algn="ctr"/>
              <a:endParaRPr lang="en-GB" sz="2000" b="1" dirty="0">
                <a:latin typeface="Century Gothic" panose="020B0502020202020204" pitchFamily="34" charset="0"/>
              </a:endParaRPr>
            </a:p>
          </p:txBody>
        </p:sp>
      </p:gr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9200" y="5897605"/>
            <a:ext cx="1702800" cy="598609"/>
          </a:xfrm>
          <a:prstGeom prst="rect">
            <a:avLst/>
          </a:prstGeom>
        </p:spPr>
      </p:pic>
      <p:pic>
        <p:nvPicPr>
          <p:cNvPr id="2" name="Picture 1" descr="A red spoon with a black background&#10;&#10;Description automatically generated">
            <a:extLst>
              <a:ext uri="{FF2B5EF4-FFF2-40B4-BE49-F238E27FC236}">
                <a16:creationId xmlns:a16="http://schemas.microsoft.com/office/drawing/2014/main" id="{8AA283B8-A3FB-DD2A-BDC6-C9F57B1977A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7061206" y="1968944"/>
            <a:ext cx="1633566" cy="510094"/>
          </a:xfrm>
          <a:prstGeom prst="rect">
            <a:avLst/>
          </a:prstGeom>
        </p:spPr>
      </p:pic>
      <p:pic>
        <p:nvPicPr>
          <p:cNvPr id="3" name="Picture 2" descr="A red spoon with a black background&#10;&#10;Description automatically generated">
            <a:extLst>
              <a:ext uri="{FF2B5EF4-FFF2-40B4-BE49-F238E27FC236}">
                <a16:creationId xmlns:a16="http://schemas.microsoft.com/office/drawing/2014/main" id="{2A4AF743-0D4D-EEFC-DDBF-4F96D392100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7077395" y="2804005"/>
            <a:ext cx="1633566" cy="510094"/>
          </a:xfrm>
          <a:prstGeom prst="rect">
            <a:avLst/>
          </a:prstGeom>
        </p:spPr>
      </p:pic>
      <p:pic>
        <p:nvPicPr>
          <p:cNvPr id="4" name="Picture 3" descr="A red spoon with a black background&#10;&#10;Description automatically generated">
            <a:extLst>
              <a:ext uri="{FF2B5EF4-FFF2-40B4-BE49-F238E27FC236}">
                <a16:creationId xmlns:a16="http://schemas.microsoft.com/office/drawing/2014/main" id="{37495571-0740-1501-3420-8651FCEBE4E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7062861" y="2386475"/>
            <a:ext cx="1633566" cy="510094"/>
          </a:xfrm>
          <a:prstGeom prst="rect">
            <a:avLst/>
          </a:prstGeom>
        </p:spPr>
      </p:pic>
      <p:pic>
        <p:nvPicPr>
          <p:cNvPr id="7" name="Picture 6" descr="A red spoon with a black background&#10;&#10;Description automatically generated">
            <a:extLst>
              <a:ext uri="{FF2B5EF4-FFF2-40B4-BE49-F238E27FC236}">
                <a16:creationId xmlns:a16="http://schemas.microsoft.com/office/drawing/2014/main" id="{1F3D1BE0-EC76-98E5-0AC2-67115A883D3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7099045" y="3228886"/>
            <a:ext cx="1633566" cy="510094"/>
          </a:xfrm>
          <a:prstGeom prst="rect">
            <a:avLst/>
          </a:prstGeom>
        </p:spPr>
      </p:pic>
      <p:pic>
        <p:nvPicPr>
          <p:cNvPr id="8" name="Picture 7" descr="A red spoon with a black background&#10;&#10;Description automatically generated">
            <a:extLst>
              <a:ext uri="{FF2B5EF4-FFF2-40B4-BE49-F238E27FC236}">
                <a16:creationId xmlns:a16="http://schemas.microsoft.com/office/drawing/2014/main" id="{95FC3908-B63C-F6D4-4D91-A192E7B000B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297" t="42775" r="28171" b="43944"/>
          <a:stretch/>
        </p:blipFill>
        <p:spPr>
          <a:xfrm rot="20736022">
            <a:off x="7099045" y="3671691"/>
            <a:ext cx="1633566" cy="510094"/>
          </a:xfrm>
          <a:prstGeom prst="rect">
            <a:avLst/>
          </a:prstGeom>
        </p:spPr>
      </p:pic>
      <p:sp>
        <p:nvSpPr>
          <p:cNvPr id="32" name="Rectangular Callout 31"/>
          <p:cNvSpPr/>
          <p:nvPr/>
        </p:nvSpPr>
        <p:spPr>
          <a:xfrm flipH="1">
            <a:off x="6948654" y="233120"/>
            <a:ext cx="4497048" cy="2312360"/>
          </a:xfrm>
          <a:prstGeom prst="wedgeRectCallout">
            <a:avLst>
              <a:gd name="adj1" fmla="val 65203"/>
              <a:gd name="adj2" fmla="val 37216"/>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spc="-150" dirty="0">
                <a:solidFill>
                  <a:sysClr val="windowText" lastClr="000000"/>
                </a:solidFill>
                <a:latin typeface="Century Gothic" panose="020B0502020202020204" pitchFamily="34" charset="0"/>
              </a:rPr>
              <a:t>A glass of pure fruit juice counts towards your 5 a day but still contains a lot of sugar. Best to have orange juice during mealtimes.</a:t>
            </a:r>
          </a:p>
        </p:txBody>
      </p:sp>
    </p:spTree>
    <p:extLst>
      <p:ext uri="{BB962C8B-B14F-4D97-AF65-F5344CB8AC3E}">
        <p14:creationId xmlns:p14="http://schemas.microsoft.com/office/powerpoint/2010/main" val="14489342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ppt_x"/>
                                          </p:val>
                                        </p:tav>
                                        <p:tav tm="100000">
                                          <p:val>
                                            <p:strVal val="#ppt_x"/>
                                          </p:val>
                                        </p:tav>
                                      </p:tavLst>
                                    </p:anim>
                                    <p:anim calcmode="lin" valueType="num">
                                      <p:cBhvr additive="base">
                                        <p:cTn id="3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4099</TotalTime>
  <Words>1460</Words>
  <Application>Microsoft Office PowerPoint</Application>
  <PresentationFormat>Widescreen</PresentationFormat>
  <Paragraphs>186</Paragraphs>
  <Slides>26</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Calibri Light</vt:lpstr>
      <vt:lpstr>Century Gothic</vt:lpstr>
      <vt:lpstr>Office Theme</vt:lpstr>
      <vt:lpstr>1_Office Theme</vt:lpstr>
      <vt:lpstr>PowerPoint Presentation</vt:lpstr>
      <vt:lpstr>PowerPoint Presentation</vt:lpstr>
      <vt:lpstr>Hands up if you…</vt:lpstr>
      <vt:lpstr>PowerPoint Presentation</vt:lpstr>
      <vt:lpstr>PowerPoint Presentation</vt:lpstr>
      <vt:lpstr>PowerPoint Presentation</vt:lpstr>
      <vt:lpstr>Let’s have a look at how much sugar is in some popular drinks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Give Up Loving Pop</dc:title>
  <dc:creator>Alexandra Holt</dc:creator>
  <cp:lastModifiedBy>Beth Bradshaw</cp:lastModifiedBy>
  <cp:revision>56</cp:revision>
  <dcterms:created xsi:type="dcterms:W3CDTF">2017-01-26T10:29:42Z</dcterms:created>
  <dcterms:modified xsi:type="dcterms:W3CDTF">2023-07-17T14:57:26Z</dcterms:modified>
</cp:coreProperties>
</file>