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CD_F087896C.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18"/>
  </p:notesMasterIdLst>
  <p:sldIdLst>
    <p:sldId id="479" r:id="rId2"/>
    <p:sldId id="475" r:id="rId3"/>
    <p:sldId id="304" r:id="rId4"/>
    <p:sldId id="482" r:id="rId5"/>
    <p:sldId id="456" r:id="rId6"/>
    <p:sldId id="473" r:id="rId7"/>
    <p:sldId id="454" r:id="rId8"/>
    <p:sldId id="461" r:id="rId9"/>
    <p:sldId id="478" r:id="rId10"/>
    <p:sldId id="440" r:id="rId11"/>
    <p:sldId id="426" r:id="rId12"/>
    <p:sldId id="442" r:id="rId13"/>
    <p:sldId id="439" r:id="rId14"/>
    <p:sldId id="444" r:id="rId15"/>
    <p:sldId id="481" r:id="rId16"/>
    <p:sldId id="48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42225C-5F2A-B804-11DC-F1C7364D32DD}" name="Beth Bradshaw" initials="BB" userId="S::beth.bradshaw@foodactive.org.uk::f3fe62f0-796f-4217-b645-8bd4deea6fe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ex Holt" initials="AH" lastIdx="15" clrIdx="0">
    <p:extLst>
      <p:ext uri="{19B8F6BF-5375-455C-9EA6-DF929625EA0E}">
        <p15:presenceInfo xmlns:p15="http://schemas.microsoft.com/office/powerpoint/2012/main" userId="S::alex.holt@foodactive.org.uk::1a9edbd4-a532-4df6-a850-e4a63ea668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232A"/>
    <a:srgbClr val="404040"/>
    <a:srgbClr val="FD4F00"/>
    <a:srgbClr val="C60000"/>
    <a:srgbClr val="00FFFF"/>
    <a:srgbClr val="FF33CC"/>
    <a:srgbClr val="8ECBAA"/>
    <a:srgbClr val="F7E3B0"/>
    <a:srgbClr val="C2985C"/>
    <a:srgbClr val="DE3A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63DC36-A2F8-419A-BDEF-02D5D1123D48}" v="12" dt="2022-05-26T11:42:40.9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89" autoAdjust="0"/>
    <p:restoredTop sz="87437" autoAdjust="0"/>
  </p:normalViewPr>
  <p:slideViewPr>
    <p:cSldViewPr snapToGrid="0">
      <p:cViewPr varScale="1">
        <p:scale>
          <a:sx n="75" d="100"/>
          <a:sy n="75" d="100"/>
        </p:scale>
        <p:origin x="682"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modernComment_1CD_F087896C.xml><?xml version="1.0" encoding="utf-8"?>
<p188:cmLst xmlns:a="http://schemas.openxmlformats.org/drawingml/2006/main" xmlns:r="http://schemas.openxmlformats.org/officeDocument/2006/relationships" xmlns:p188="http://schemas.microsoft.com/office/powerpoint/2018/8/main">
  <p188:cm id="{9C89BA11-F20C-4239-B58E-5B62168EEBE5}" authorId="{5842225C-5F2A-B804-11DC-F1C7364D32DD}" created="2022-02-18T11:49:25.248">
    <pc:sldMkLst xmlns:pc="http://schemas.microsoft.com/office/powerpoint/2013/main/command">
      <pc:docMk/>
      <pc:sldMk cId="4035414380" sldId="461"/>
    </pc:sldMkLst>
    <p188:txBody>
      <a:bodyPr/>
      <a:lstStyle/>
      <a:p>
        <a:r>
          <a:rPr lang="en-GB"/>
          <a:t>Update Queen Lizzie mention in line with the lesson plan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ADCFCB-98A9-419D-9E60-AE4C79525A0F}" type="datetimeFigureOut">
              <a:rPr lang="en-GB" smtClean="0"/>
              <a:t>27/05/2022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59D52-70FB-4DF4-B74E-575B594E285D}" type="slidenum">
              <a:rPr lang="en-GB" smtClean="0"/>
              <a:t>‹#›</a:t>
            </a:fld>
            <a:endParaRPr lang="en-GB"/>
          </a:p>
        </p:txBody>
      </p:sp>
    </p:spTree>
    <p:extLst>
      <p:ext uri="{BB962C8B-B14F-4D97-AF65-F5344CB8AC3E}">
        <p14:creationId xmlns:p14="http://schemas.microsoft.com/office/powerpoint/2010/main" val="3847093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Tx/>
              <a:buNone/>
            </a:pPr>
            <a:r>
              <a:rPr lang="en-GB" dirty="0"/>
              <a:t>Explain to the pupils that we are going to be talking about plastic pollution today, focussing on plastic bottles. Ask the pupils to name things that are made from plastic, like bags, bottles, straws and cutlery, food packaging etc. Explain that lots of things are made from plastic. </a:t>
            </a:r>
          </a:p>
        </p:txBody>
      </p:sp>
      <p:sp>
        <p:nvSpPr>
          <p:cNvPr id="4" name="Slide Number Placeholder 3"/>
          <p:cNvSpPr>
            <a:spLocks noGrp="1"/>
          </p:cNvSpPr>
          <p:nvPr>
            <p:ph type="sldNum" sz="quarter" idx="10"/>
          </p:nvPr>
        </p:nvSpPr>
        <p:spPr/>
        <p:txBody>
          <a:bodyPr/>
          <a:lstStyle/>
          <a:p>
            <a:fld id="{C5A257C5-F34A-49E7-A33E-C6245D3F952D}" type="slidenum">
              <a:rPr lang="en-GB" smtClean="0"/>
              <a:t>2</a:t>
            </a:fld>
            <a:endParaRPr lang="en-GB"/>
          </a:p>
        </p:txBody>
      </p:sp>
    </p:spTree>
    <p:extLst>
      <p:ext uri="{BB962C8B-B14F-4D97-AF65-F5344CB8AC3E}">
        <p14:creationId xmlns:p14="http://schemas.microsoft.com/office/powerpoint/2010/main" val="1036871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pupils to guess how many plastic bottles they could save if they carried and used their GULP water bottle every day. Answer – 1,460!</a:t>
            </a:r>
            <a:endParaRPr lang="en-US" dirty="0"/>
          </a:p>
        </p:txBody>
      </p:sp>
      <p:sp>
        <p:nvSpPr>
          <p:cNvPr id="4" name="Slide Number Placeholder 3"/>
          <p:cNvSpPr>
            <a:spLocks noGrp="1"/>
          </p:cNvSpPr>
          <p:nvPr>
            <p:ph type="sldNum" sz="quarter" idx="5"/>
          </p:nvPr>
        </p:nvSpPr>
        <p:spPr/>
        <p:txBody>
          <a:bodyPr/>
          <a:lstStyle/>
          <a:p>
            <a:fld id="{91959D52-70FB-4DF4-B74E-575B594E285D}" type="slidenum">
              <a:rPr lang="en-GB" smtClean="0"/>
              <a:t>11</a:t>
            </a:fld>
            <a:endParaRPr lang="en-GB"/>
          </a:p>
        </p:txBody>
      </p:sp>
    </p:spTree>
    <p:extLst>
      <p:ext uri="{BB962C8B-B14F-4D97-AF65-F5344CB8AC3E}">
        <p14:creationId xmlns:p14="http://schemas.microsoft.com/office/powerpoint/2010/main" val="471200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Explain to pupils that you can usually find water stations to refill your water bottle in most pubic places, like schools, train stations, hospitals etc. Ask the pupils if there is anywhere missing and who currently carries round a water bottle with them, and where they usually fill it up.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latin typeface="Arial" panose="020B0604020202020204" pitchFamily="34" charset="0"/>
                <a:cs typeface="Arial" panose="020B0604020202020204" pitchFamily="34" charset="0"/>
              </a:rPr>
              <a:t>Look out for water fountains when you are out and about – where can you find one?</a:t>
            </a:r>
          </a:p>
          <a:p>
            <a:endParaRPr lang="en-GB" dirty="0"/>
          </a:p>
        </p:txBody>
      </p:sp>
      <p:sp>
        <p:nvSpPr>
          <p:cNvPr id="4" name="Slide Number Placeholder 3"/>
          <p:cNvSpPr>
            <a:spLocks noGrp="1"/>
          </p:cNvSpPr>
          <p:nvPr>
            <p:ph type="sldNum" sz="quarter" idx="5"/>
          </p:nvPr>
        </p:nvSpPr>
        <p:spPr/>
        <p:txBody>
          <a:bodyPr/>
          <a:lstStyle/>
          <a:p>
            <a:fld id="{91959D52-70FB-4DF4-B74E-575B594E285D}" type="slidenum">
              <a:rPr lang="en-GB" smtClean="0"/>
              <a:t>12</a:t>
            </a:fld>
            <a:endParaRPr lang="en-GB"/>
          </a:p>
        </p:txBody>
      </p:sp>
    </p:spTree>
    <p:extLst>
      <p:ext uri="{BB962C8B-B14F-4D97-AF65-F5344CB8AC3E}">
        <p14:creationId xmlns:p14="http://schemas.microsoft.com/office/powerpoint/2010/main" val="2367635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It’s time to </a:t>
            </a:r>
            <a:r>
              <a:rPr lang="en-GB" sz="1200" b="1" kern="1200" dirty="0">
                <a:solidFill>
                  <a:schemeClr val="tx1"/>
                </a:solidFill>
                <a:effectLst/>
                <a:latin typeface="+mn-lt"/>
                <a:ea typeface="+mn-ea"/>
                <a:cs typeface="+mn-cs"/>
              </a:rPr>
              <a:t>GULP.</a:t>
            </a:r>
            <a:r>
              <a:rPr lang="en-GB" sz="1200" kern="1200" dirty="0">
                <a:solidFill>
                  <a:schemeClr val="tx1"/>
                </a:solidFill>
                <a:effectLst/>
                <a:latin typeface="+mn-lt"/>
                <a:ea typeface="+mn-ea"/>
                <a:cs typeface="+mn-cs"/>
              </a:rPr>
              <a:t>  Read through the bullet points on the slide one by one. </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Remind students how many said they buy a plastic bottle every day, and that this is contributing to the 35 million figure which equates to the weight as 12 blue whales. </a:t>
            </a:r>
            <a:endParaRPr lang="en-GB" dirty="0"/>
          </a:p>
        </p:txBody>
      </p:sp>
      <p:sp>
        <p:nvSpPr>
          <p:cNvPr id="4" name="Slide Number Placeholder 3"/>
          <p:cNvSpPr>
            <a:spLocks noGrp="1"/>
          </p:cNvSpPr>
          <p:nvPr>
            <p:ph type="sldNum" sz="quarter" idx="5"/>
          </p:nvPr>
        </p:nvSpPr>
        <p:spPr/>
        <p:txBody>
          <a:bodyPr/>
          <a:lstStyle/>
          <a:p>
            <a:fld id="{91959D52-70FB-4DF4-B74E-575B594E285D}" type="slidenum">
              <a:rPr lang="en-GB" smtClean="0"/>
              <a:t>13</a:t>
            </a:fld>
            <a:endParaRPr lang="en-GB"/>
          </a:p>
        </p:txBody>
      </p:sp>
    </p:spTree>
    <p:extLst>
      <p:ext uri="{BB962C8B-B14F-4D97-AF65-F5344CB8AC3E}">
        <p14:creationId xmlns:p14="http://schemas.microsoft.com/office/powerpoint/2010/main" val="1551015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Read through the notes on the slide, stressing the importance of drinking lots of water each day. Throughout the day we lose a lot of water, can anyone tell me how? (prompt for answers such as through sweat, urine, illness). Emphasise that it is important therefore to make sure we drink plenty of water – and refilling our water bottles is a great way to do this. </a:t>
            </a:r>
            <a:endParaRPr lang="en-GB" dirty="0"/>
          </a:p>
        </p:txBody>
      </p:sp>
      <p:sp>
        <p:nvSpPr>
          <p:cNvPr id="4" name="Slide Number Placeholder 3"/>
          <p:cNvSpPr>
            <a:spLocks noGrp="1"/>
          </p:cNvSpPr>
          <p:nvPr>
            <p:ph type="sldNum" sz="quarter" idx="5"/>
          </p:nvPr>
        </p:nvSpPr>
        <p:spPr/>
        <p:txBody>
          <a:bodyPr/>
          <a:lstStyle/>
          <a:p>
            <a:fld id="{91959D52-70FB-4DF4-B74E-575B594E285D}" type="slidenum">
              <a:rPr lang="en-GB" smtClean="0"/>
              <a:t>14</a:t>
            </a:fld>
            <a:endParaRPr lang="en-GB"/>
          </a:p>
        </p:txBody>
      </p:sp>
    </p:spTree>
    <p:extLst>
      <p:ext uri="{BB962C8B-B14F-4D97-AF65-F5344CB8AC3E}">
        <p14:creationId xmlns:p14="http://schemas.microsoft.com/office/powerpoint/2010/main" val="752330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Read through the notes on the slide, stressing the importance of drinking lots of water each day. Throughout the day we lose a lot of water, can anyone tell me how? (prompt for answers such as through sweat, urine, illness). Emphasise that it is important therefore to make sure we drink plenty of water – and refilling our water bottles is a great way to do this. </a:t>
            </a:r>
            <a:endParaRPr lang="en-GB" dirty="0"/>
          </a:p>
        </p:txBody>
      </p:sp>
      <p:sp>
        <p:nvSpPr>
          <p:cNvPr id="4" name="Slide Number Placeholder 3"/>
          <p:cNvSpPr>
            <a:spLocks noGrp="1"/>
          </p:cNvSpPr>
          <p:nvPr>
            <p:ph type="sldNum" sz="quarter" idx="5"/>
          </p:nvPr>
        </p:nvSpPr>
        <p:spPr/>
        <p:txBody>
          <a:bodyPr/>
          <a:lstStyle/>
          <a:p>
            <a:fld id="{91959D52-70FB-4DF4-B74E-575B594E285D}" type="slidenum">
              <a:rPr lang="en-GB" smtClean="0"/>
              <a:t>15</a:t>
            </a:fld>
            <a:endParaRPr lang="en-GB"/>
          </a:p>
        </p:txBody>
      </p:sp>
    </p:spTree>
    <p:extLst>
      <p:ext uri="{BB962C8B-B14F-4D97-AF65-F5344CB8AC3E}">
        <p14:creationId xmlns:p14="http://schemas.microsoft.com/office/powerpoint/2010/main" val="1580597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Ask children to think about the plastic items we looked at before – bags, bottles, straws and food packaging. Ask them what they think is the most common plastic item found in rivers? The most common plastic item found in UK rivers is plastic bottles. Ask them if they have ever seen plastic bottles or other types of plastic in rivers or at the beach. </a:t>
            </a:r>
          </a:p>
        </p:txBody>
      </p:sp>
      <p:sp>
        <p:nvSpPr>
          <p:cNvPr id="4" name="Slide Number Placeholder 3"/>
          <p:cNvSpPr>
            <a:spLocks noGrp="1"/>
          </p:cNvSpPr>
          <p:nvPr>
            <p:ph type="sldNum" sz="quarter" idx="10"/>
          </p:nvPr>
        </p:nvSpPr>
        <p:spPr/>
        <p:txBody>
          <a:bodyPr/>
          <a:lstStyle/>
          <a:p>
            <a:fld id="{C5A257C5-F34A-49E7-A33E-C6245D3F952D}" type="slidenum">
              <a:rPr lang="en-GB" smtClean="0"/>
              <a:t>3</a:t>
            </a:fld>
            <a:endParaRPr lang="en-GB"/>
          </a:p>
        </p:txBody>
      </p:sp>
    </p:spTree>
    <p:extLst>
      <p:ext uri="{BB962C8B-B14F-4D97-AF65-F5344CB8AC3E}">
        <p14:creationId xmlns:p14="http://schemas.microsoft.com/office/powerpoint/2010/main" val="724197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Ask the pupils to name some drinks that come in plastic bottles e.g. fruit juices, water, fizzy drinks. </a:t>
            </a:r>
          </a:p>
        </p:txBody>
      </p:sp>
      <p:sp>
        <p:nvSpPr>
          <p:cNvPr id="4" name="Slide Number Placeholder 3"/>
          <p:cNvSpPr>
            <a:spLocks noGrp="1"/>
          </p:cNvSpPr>
          <p:nvPr>
            <p:ph type="sldNum" sz="quarter" idx="10"/>
          </p:nvPr>
        </p:nvSpPr>
        <p:spPr/>
        <p:txBody>
          <a:bodyPr/>
          <a:lstStyle/>
          <a:p>
            <a:fld id="{C5A257C5-F34A-49E7-A33E-C6245D3F952D}" type="slidenum">
              <a:rPr lang="en-GB" smtClean="0"/>
              <a:t>4</a:t>
            </a:fld>
            <a:endParaRPr lang="en-GB"/>
          </a:p>
        </p:txBody>
      </p:sp>
    </p:spTree>
    <p:extLst>
      <p:ext uri="{BB962C8B-B14F-4D97-AF65-F5344CB8AC3E}">
        <p14:creationId xmlns:p14="http://schemas.microsoft.com/office/powerpoint/2010/main" val="3003938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Around the word, 1 million plastic bottles are bought every minute! Ask pupils if that sounds like a lot. </a:t>
            </a:r>
          </a:p>
        </p:txBody>
      </p:sp>
      <p:sp>
        <p:nvSpPr>
          <p:cNvPr id="4" name="Slide Number Placeholder 3"/>
          <p:cNvSpPr>
            <a:spLocks noGrp="1"/>
          </p:cNvSpPr>
          <p:nvPr>
            <p:ph type="sldNum" sz="quarter" idx="5"/>
          </p:nvPr>
        </p:nvSpPr>
        <p:spPr/>
        <p:txBody>
          <a:bodyPr/>
          <a:lstStyle/>
          <a:p>
            <a:fld id="{91959D52-70FB-4DF4-B74E-575B594E285D}" type="slidenum">
              <a:rPr lang="en-GB" smtClean="0"/>
              <a:t>5</a:t>
            </a:fld>
            <a:endParaRPr lang="en-GB"/>
          </a:p>
        </p:txBody>
      </p:sp>
    </p:spTree>
    <p:extLst>
      <p:ext uri="{BB962C8B-B14F-4D97-AF65-F5344CB8AC3E}">
        <p14:creationId xmlns:p14="http://schemas.microsoft.com/office/powerpoint/2010/main" val="2406433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aseline="0" dirty="0"/>
              <a:t>Ask the pupils to think about what happens to plastic bottles when we have finished with them. Answers may include in the bin, recycled, reuse, littered. </a:t>
            </a:r>
          </a:p>
        </p:txBody>
      </p:sp>
      <p:sp>
        <p:nvSpPr>
          <p:cNvPr id="4" name="Slide Number Placeholder 3"/>
          <p:cNvSpPr>
            <a:spLocks noGrp="1"/>
          </p:cNvSpPr>
          <p:nvPr>
            <p:ph type="sldNum" sz="quarter" idx="10"/>
          </p:nvPr>
        </p:nvSpPr>
        <p:spPr/>
        <p:txBody>
          <a:bodyPr/>
          <a:lstStyle/>
          <a:p>
            <a:fld id="{C5A257C5-F34A-49E7-A33E-C6245D3F952D}" type="slidenum">
              <a:rPr lang="en-GB" smtClean="0"/>
              <a:t>6</a:t>
            </a:fld>
            <a:endParaRPr lang="en-GB"/>
          </a:p>
        </p:txBody>
      </p:sp>
    </p:spTree>
    <p:extLst>
      <p:ext uri="{BB962C8B-B14F-4D97-AF65-F5344CB8AC3E}">
        <p14:creationId xmlns:p14="http://schemas.microsoft.com/office/powerpoint/2010/main" val="1887868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Read through the different examples of where plastic bottles typically end up on our planet.  Landfill, oceans, rivers, recycled. Explain that only some bottles get recycled. Ask pupils if they know what recycling means. If not, explain that recycling is saving things that were going to be thrown in the bin, to be used again or as something else.  </a:t>
            </a:r>
          </a:p>
        </p:txBody>
      </p:sp>
      <p:sp>
        <p:nvSpPr>
          <p:cNvPr id="4" name="Slide Number Placeholder 3"/>
          <p:cNvSpPr>
            <a:spLocks noGrp="1"/>
          </p:cNvSpPr>
          <p:nvPr>
            <p:ph type="sldNum" sz="quarter" idx="5"/>
          </p:nvPr>
        </p:nvSpPr>
        <p:spPr/>
        <p:txBody>
          <a:bodyPr/>
          <a:lstStyle/>
          <a:p>
            <a:fld id="{91959D52-70FB-4DF4-B74E-575B594E285D}" type="slidenum">
              <a:rPr lang="en-GB" smtClean="0"/>
              <a:t>7</a:t>
            </a:fld>
            <a:endParaRPr lang="en-GB"/>
          </a:p>
        </p:txBody>
      </p:sp>
    </p:spTree>
    <p:extLst>
      <p:ext uri="{BB962C8B-B14F-4D97-AF65-F5344CB8AC3E}">
        <p14:creationId xmlns:p14="http://schemas.microsoft.com/office/powerpoint/2010/main" val="2772068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Ask the pupils whether they can guess how long it takes for a plastic bottle to biodegrade in the oceans. Reveal the table – the answer is 450 years. Explain that if plastic bottles were disposed into the ocean now, it would still be around by 2500 - that’s 450 years away!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Explain that plastics can survive for hundreds of years as it is not biodegradable and hard to decompose. This varies between the type of plastic, and plastic bottles take the second longest time to bio-degrade – which is up to 450 years. Ask the pupils whether anything surprises them here and whether they think this is a long time. </a:t>
            </a:r>
          </a:p>
        </p:txBody>
      </p:sp>
      <p:sp>
        <p:nvSpPr>
          <p:cNvPr id="4" name="Slide Number Placeholder 3"/>
          <p:cNvSpPr>
            <a:spLocks noGrp="1"/>
          </p:cNvSpPr>
          <p:nvPr>
            <p:ph type="sldNum" sz="quarter" idx="5"/>
          </p:nvPr>
        </p:nvSpPr>
        <p:spPr/>
        <p:txBody>
          <a:bodyPr/>
          <a:lstStyle/>
          <a:p>
            <a:fld id="{91959D52-70FB-4DF4-B74E-575B594E285D}" type="slidenum">
              <a:rPr lang="en-GB" smtClean="0"/>
              <a:t>8</a:t>
            </a:fld>
            <a:endParaRPr lang="en-GB"/>
          </a:p>
        </p:txBody>
      </p:sp>
    </p:spTree>
    <p:extLst>
      <p:ext uri="{BB962C8B-B14F-4D97-AF65-F5344CB8AC3E}">
        <p14:creationId xmlns:p14="http://schemas.microsoft.com/office/powerpoint/2010/main" val="1078869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Ask children how plastic can harm sea life. </a:t>
            </a:r>
          </a:p>
          <a:p>
            <a:pPr marL="0" indent="0">
              <a:buFontTx/>
              <a:buNone/>
            </a:pPr>
            <a:r>
              <a:rPr lang="en-GB" dirty="0"/>
              <a:t>Plastic bottles can break up into lots of tiny pieces which can be found everywhere – they can even end up in our drinking water!</a:t>
            </a:r>
          </a:p>
          <a:p>
            <a:pPr marL="0" lvl="0" indent="0">
              <a:buFont typeface="Arial" panose="020B0604020202020204" pitchFamily="34" charset="0"/>
              <a:buNone/>
            </a:pPr>
            <a:r>
              <a:rPr lang="en-GB" sz="1200" kern="1200" dirty="0">
                <a:solidFill>
                  <a:schemeClr val="tx1"/>
                </a:solidFill>
                <a:effectLst/>
                <a:latin typeface="+mn-lt"/>
                <a:ea typeface="+mn-ea"/>
                <a:cs typeface="+mn-cs"/>
              </a:rPr>
              <a:t>Sea creatures can become tangled by plastic bags, abandoned fishing gear or discarded six-pack rings.</a:t>
            </a:r>
          </a:p>
          <a:p>
            <a:pPr marL="0" lvl="0" indent="0">
              <a:buFont typeface="Arial" panose="020B0604020202020204" pitchFamily="34" charset="0"/>
              <a:buNone/>
            </a:pPr>
            <a:r>
              <a:rPr lang="en-GB" sz="1200" kern="1200" dirty="0">
                <a:solidFill>
                  <a:schemeClr val="tx1"/>
                </a:solidFill>
                <a:effectLst/>
                <a:latin typeface="+mn-lt"/>
                <a:ea typeface="+mn-ea"/>
                <a:cs typeface="+mn-cs"/>
              </a:rPr>
              <a:t>Starvation occurs when an animals stomach is so packed with plastics that it reduces the animal’s urge to eat, causing starvation.</a:t>
            </a:r>
          </a:p>
          <a:p>
            <a:pPr marL="0" indent="0">
              <a:buFont typeface="Arial" panose="020B0604020202020204" pitchFamily="34" charset="0"/>
              <a:buNone/>
            </a:pPr>
            <a:r>
              <a:rPr lang="en-GB" sz="1200" kern="1200" dirty="0">
                <a:solidFill>
                  <a:schemeClr val="tx1"/>
                </a:solidFill>
                <a:effectLst/>
                <a:latin typeface="+mn-lt"/>
                <a:ea typeface="+mn-ea"/>
                <a:cs typeface="+mn-cs"/>
              </a:rPr>
              <a:t>Digestion problems occur when animals eat plastics, such as bottles or bags, cannot be digested or passed by an animal so it stays in the gut. </a:t>
            </a:r>
            <a:endParaRPr lang="en-GB" dirty="0">
              <a:solidFill>
                <a:srgbClr val="FF0000"/>
              </a:solidFill>
            </a:endParaRPr>
          </a:p>
          <a:p>
            <a:pPr marL="0" indent="0">
              <a:buFontTx/>
              <a:buNone/>
            </a:pPr>
            <a:endParaRPr lang="en-GB" dirty="0"/>
          </a:p>
          <a:p>
            <a:pPr marL="0" indent="0">
              <a:buFontTx/>
              <a:buNone/>
            </a:pPr>
            <a:endParaRPr lang="en-GB" dirty="0"/>
          </a:p>
        </p:txBody>
      </p:sp>
      <p:sp>
        <p:nvSpPr>
          <p:cNvPr id="4" name="Slide Number Placeholder 3"/>
          <p:cNvSpPr>
            <a:spLocks noGrp="1"/>
          </p:cNvSpPr>
          <p:nvPr>
            <p:ph type="sldNum" sz="quarter" idx="10"/>
          </p:nvPr>
        </p:nvSpPr>
        <p:spPr/>
        <p:txBody>
          <a:bodyPr/>
          <a:lstStyle/>
          <a:p>
            <a:fld id="{C5A257C5-F34A-49E7-A33E-C6245D3F952D}" type="slidenum">
              <a:rPr lang="en-GB" smtClean="0"/>
              <a:t>9</a:t>
            </a:fld>
            <a:endParaRPr lang="en-GB"/>
          </a:p>
        </p:txBody>
      </p:sp>
    </p:spTree>
    <p:extLst>
      <p:ext uri="{BB962C8B-B14F-4D97-AF65-F5344CB8AC3E}">
        <p14:creationId xmlns:p14="http://schemas.microsoft.com/office/powerpoint/2010/main" val="1231909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revealing the text, ask the pupils what they can do to help tackle some of the issues covered in today’s session. Explain there are 3 simple R’s that we can do to help reduce the impact of plastic bottles on our environment. </a:t>
            </a:r>
          </a:p>
          <a:p>
            <a:endParaRPr lang="en-GB" dirty="0"/>
          </a:p>
          <a:p>
            <a:r>
              <a:rPr lang="en-GB" dirty="0"/>
              <a:t>Firstly, we can </a:t>
            </a:r>
            <a:r>
              <a:rPr lang="en-GB" b="1" dirty="0"/>
              <a:t>reduce</a:t>
            </a:r>
            <a:r>
              <a:rPr lang="en-GB" dirty="0"/>
              <a:t> our use of plastic bottles but stopping buying sugary and bottled drinks. </a:t>
            </a:r>
          </a:p>
          <a:p>
            <a:r>
              <a:rPr lang="en-GB" dirty="0"/>
              <a:t>We can carry our reusable GULP bottles around with is so we can </a:t>
            </a:r>
            <a:r>
              <a:rPr lang="en-GB" b="1" dirty="0"/>
              <a:t>refill</a:t>
            </a:r>
            <a:r>
              <a:rPr lang="en-GB" dirty="0"/>
              <a:t> on the go. </a:t>
            </a:r>
          </a:p>
          <a:p>
            <a:r>
              <a:rPr lang="en-GB" dirty="0"/>
              <a:t>If we do have to buy a plastic bottle, we can make sure to </a:t>
            </a:r>
            <a:r>
              <a:rPr lang="en-GB" b="1" dirty="0"/>
              <a:t>recycle </a:t>
            </a:r>
            <a:r>
              <a:rPr lang="en-GB" b="0" dirty="0"/>
              <a:t>it. </a:t>
            </a:r>
            <a:endParaRPr lang="en-GB" dirty="0"/>
          </a:p>
        </p:txBody>
      </p:sp>
      <p:sp>
        <p:nvSpPr>
          <p:cNvPr id="4" name="Slide Number Placeholder 3"/>
          <p:cNvSpPr>
            <a:spLocks noGrp="1"/>
          </p:cNvSpPr>
          <p:nvPr>
            <p:ph type="sldNum" sz="quarter" idx="5"/>
          </p:nvPr>
        </p:nvSpPr>
        <p:spPr/>
        <p:txBody>
          <a:bodyPr/>
          <a:lstStyle/>
          <a:p>
            <a:fld id="{91959D52-70FB-4DF4-B74E-575B594E285D}" type="slidenum">
              <a:rPr lang="en-GB" smtClean="0"/>
              <a:t>10</a:t>
            </a:fld>
            <a:endParaRPr lang="en-GB"/>
          </a:p>
        </p:txBody>
      </p:sp>
    </p:spTree>
    <p:extLst>
      <p:ext uri="{BB962C8B-B14F-4D97-AF65-F5344CB8AC3E}">
        <p14:creationId xmlns:p14="http://schemas.microsoft.com/office/powerpoint/2010/main" val="2433859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FDFD03-BAAC-4049-9691-3703EE83737B}" type="datetimeFigureOut">
              <a:rPr lang="en-GB" smtClean="0"/>
              <a:t>27/05/2022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D52220-264E-4E80-A3F6-11638D027CEB}" type="slidenum">
              <a:rPr lang="en-GB" smtClean="0"/>
              <a:t>‹#›</a:t>
            </a:fld>
            <a:endParaRPr lang="en-GB"/>
          </a:p>
        </p:txBody>
      </p:sp>
    </p:spTree>
    <p:extLst>
      <p:ext uri="{BB962C8B-B14F-4D97-AF65-F5344CB8AC3E}">
        <p14:creationId xmlns:p14="http://schemas.microsoft.com/office/powerpoint/2010/main" val="258618902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rot="16200000">
            <a:off x="3886200" y="1600200"/>
            <a:ext cx="6857998" cy="3657602"/>
          </a:xfrm>
          <a:prstGeom prst="flowChartManualInput">
            <a:avLst/>
          </a:prstGeom>
          <a:solidFill>
            <a:srgbClr val="D1232A"/>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GB" sz="1350"/>
          </a:p>
        </p:txBody>
      </p:sp>
    </p:spTree>
    <p:extLst>
      <p:ext uri="{BB962C8B-B14F-4D97-AF65-F5344CB8AC3E}">
        <p14:creationId xmlns:p14="http://schemas.microsoft.com/office/powerpoint/2010/main" val="247068624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AutoShape 2"/>
          <p:cNvSpPr>
            <a:spLocks noChangeArrowheads="1"/>
          </p:cNvSpPr>
          <p:nvPr userDrawn="1"/>
        </p:nvSpPr>
        <p:spPr bwMode="auto">
          <a:xfrm>
            <a:off x="0" y="5143500"/>
            <a:ext cx="9144000" cy="1714500"/>
          </a:xfrm>
          <a:prstGeom prst="flowChartManualInput">
            <a:avLst/>
          </a:prstGeom>
          <a:solidFill>
            <a:srgbClr val="D1232A"/>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GB" sz="1350"/>
          </a:p>
        </p:txBody>
      </p:sp>
    </p:spTree>
    <p:extLst>
      <p:ext uri="{BB962C8B-B14F-4D97-AF65-F5344CB8AC3E}">
        <p14:creationId xmlns:p14="http://schemas.microsoft.com/office/powerpoint/2010/main" val="399160685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sp>
        <p:nvSpPr>
          <p:cNvPr id="7" name="AutoShape 2"/>
          <p:cNvSpPr>
            <a:spLocks noChangeArrowheads="1"/>
          </p:cNvSpPr>
          <p:nvPr userDrawn="1"/>
        </p:nvSpPr>
        <p:spPr bwMode="auto">
          <a:xfrm rot="10800000">
            <a:off x="0" y="0"/>
            <a:ext cx="9144000" cy="3429000"/>
          </a:xfrm>
          <a:prstGeom prst="flowChartManualInput">
            <a:avLst/>
          </a:prstGeom>
          <a:solidFill>
            <a:srgbClr val="D1232A"/>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GB" sz="1350"/>
          </a:p>
        </p:txBody>
      </p:sp>
    </p:spTree>
    <p:extLst>
      <p:ext uri="{BB962C8B-B14F-4D97-AF65-F5344CB8AC3E}">
        <p14:creationId xmlns:p14="http://schemas.microsoft.com/office/powerpoint/2010/main" val="114233126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ULP 1">
    <p:spTree>
      <p:nvGrpSpPr>
        <p:cNvPr id="1" name=""/>
        <p:cNvGrpSpPr/>
        <p:nvPr/>
      </p:nvGrpSpPr>
      <p:grpSpPr>
        <a:xfrm>
          <a:off x="0" y="0"/>
          <a:ext cx="0" cy="0"/>
          <a:chOff x="0" y="0"/>
          <a:chExt cx="0" cy="0"/>
        </a:xfrm>
      </p:grpSpPr>
      <p:sp>
        <p:nvSpPr>
          <p:cNvPr id="3" name="AutoShape 2"/>
          <p:cNvSpPr>
            <a:spLocks noChangeArrowheads="1"/>
          </p:cNvSpPr>
          <p:nvPr userDrawn="1"/>
        </p:nvSpPr>
        <p:spPr bwMode="auto">
          <a:xfrm rot="10800000">
            <a:off x="0" y="0"/>
            <a:ext cx="9144000" cy="2053680"/>
          </a:xfrm>
          <a:prstGeom prst="flowChartManualInput">
            <a:avLst/>
          </a:prstGeom>
          <a:solidFill>
            <a:srgbClr val="D1232A"/>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GB" sz="1350"/>
          </a:p>
        </p:txBody>
      </p:sp>
      <p:sp>
        <p:nvSpPr>
          <p:cNvPr id="2" name="Parallelogram 1"/>
          <p:cNvSpPr/>
          <p:nvPr userDrawn="1"/>
        </p:nvSpPr>
        <p:spPr>
          <a:xfrm>
            <a:off x="2819400" y="-1"/>
            <a:ext cx="4826000" cy="2053681"/>
          </a:xfrm>
          <a:prstGeom prst="parallelogram">
            <a:avLst>
              <a:gd name="adj" fmla="val 80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702935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GULP 1">
    <p:spTree>
      <p:nvGrpSpPr>
        <p:cNvPr id="1" name=""/>
        <p:cNvGrpSpPr/>
        <p:nvPr/>
      </p:nvGrpSpPr>
      <p:grpSpPr>
        <a:xfrm>
          <a:off x="0" y="0"/>
          <a:ext cx="0" cy="0"/>
          <a:chOff x="0" y="0"/>
          <a:chExt cx="0" cy="0"/>
        </a:xfrm>
      </p:grpSpPr>
      <p:sp>
        <p:nvSpPr>
          <p:cNvPr id="5" name="Parallelogram 4"/>
          <p:cNvSpPr/>
          <p:nvPr userDrawn="1"/>
        </p:nvSpPr>
        <p:spPr>
          <a:xfrm rot="21359745">
            <a:off x="-119141" y="325079"/>
            <a:ext cx="9382281" cy="2053681"/>
          </a:xfrm>
          <a:prstGeom prst="parallelogram">
            <a:avLst>
              <a:gd name="adj" fmla="val 8088"/>
            </a:avLst>
          </a:prstGeom>
          <a:solidFill>
            <a:srgbClr val="D1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arallelogram 1"/>
          <p:cNvSpPr/>
          <p:nvPr userDrawn="1"/>
        </p:nvSpPr>
        <p:spPr>
          <a:xfrm>
            <a:off x="2819400" y="-1"/>
            <a:ext cx="4826000" cy="2703839"/>
          </a:xfrm>
          <a:prstGeom prst="parallelogram">
            <a:avLst>
              <a:gd name="adj" fmla="val 80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300207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GULP 2">
    <p:spTree>
      <p:nvGrpSpPr>
        <p:cNvPr id="1" name=""/>
        <p:cNvGrpSpPr/>
        <p:nvPr/>
      </p:nvGrpSpPr>
      <p:grpSpPr>
        <a:xfrm>
          <a:off x="0" y="0"/>
          <a:ext cx="0" cy="0"/>
          <a:chOff x="0" y="0"/>
          <a:chExt cx="0" cy="0"/>
        </a:xfrm>
      </p:grpSpPr>
      <p:sp>
        <p:nvSpPr>
          <p:cNvPr id="3" name="AutoShape 2"/>
          <p:cNvSpPr>
            <a:spLocks noChangeArrowheads="1"/>
          </p:cNvSpPr>
          <p:nvPr userDrawn="1"/>
        </p:nvSpPr>
        <p:spPr bwMode="auto">
          <a:xfrm rot="10800000">
            <a:off x="0" y="0"/>
            <a:ext cx="9144000" cy="2053680"/>
          </a:xfrm>
          <a:prstGeom prst="flowChartManualInput">
            <a:avLst/>
          </a:prstGeom>
          <a:solidFill>
            <a:srgbClr val="D1232A"/>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GB" sz="1350"/>
          </a:p>
        </p:txBody>
      </p:sp>
    </p:spTree>
    <p:extLst>
      <p:ext uri="{BB962C8B-B14F-4D97-AF65-F5344CB8AC3E}">
        <p14:creationId xmlns:p14="http://schemas.microsoft.com/office/powerpoint/2010/main" val="424332064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ULP 3">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rot="5400000">
            <a:off x="-1143001" y="1143003"/>
            <a:ext cx="6857998" cy="4572001"/>
          </a:xfrm>
          <a:prstGeom prst="flowChartManualInput">
            <a:avLst/>
          </a:prstGeom>
          <a:solidFill>
            <a:srgbClr val="D1232A"/>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GB" sz="1350"/>
          </a:p>
        </p:txBody>
      </p:sp>
    </p:spTree>
    <p:extLst>
      <p:ext uri="{BB962C8B-B14F-4D97-AF65-F5344CB8AC3E}">
        <p14:creationId xmlns:p14="http://schemas.microsoft.com/office/powerpoint/2010/main" val="208412317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ULP 4">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rot="16200000" flipV="1">
            <a:off x="-1600200" y="1600203"/>
            <a:ext cx="6857998" cy="3657602"/>
          </a:xfrm>
          <a:prstGeom prst="flowChartManualInput">
            <a:avLst/>
          </a:prstGeom>
          <a:solidFill>
            <a:srgbClr val="D1232A"/>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GB" sz="1350"/>
          </a:p>
        </p:txBody>
      </p:sp>
    </p:spTree>
    <p:extLst>
      <p:ext uri="{BB962C8B-B14F-4D97-AF65-F5344CB8AC3E}">
        <p14:creationId xmlns:p14="http://schemas.microsoft.com/office/powerpoint/2010/main" val="363380796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rot="16200000" flipV="1">
            <a:off x="-1905000" y="1905003"/>
            <a:ext cx="6857998" cy="3048002"/>
          </a:xfrm>
          <a:prstGeom prst="flowChartManualInput">
            <a:avLst/>
          </a:prstGeom>
          <a:solidFill>
            <a:srgbClr val="D1232A"/>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GB" sz="1350"/>
          </a:p>
        </p:txBody>
      </p:sp>
    </p:spTree>
    <p:extLst>
      <p:ext uri="{BB962C8B-B14F-4D97-AF65-F5344CB8AC3E}">
        <p14:creationId xmlns:p14="http://schemas.microsoft.com/office/powerpoint/2010/main" val="178733945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AutoShape 2"/>
          <p:cNvSpPr>
            <a:spLocks noChangeArrowheads="1"/>
          </p:cNvSpPr>
          <p:nvPr userDrawn="1"/>
        </p:nvSpPr>
        <p:spPr bwMode="auto">
          <a:xfrm rot="16200000">
            <a:off x="3429002" y="1143003"/>
            <a:ext cx="6857998" cy="4572001"/>
          </a:xfrm>
          <a:prstGeom prst="flowChartManualInput">
            <a:avLst/>
          </a:prstGeom>
          <a:solidFill>
            <a:srgbClr val="D1232A"/>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GB" sz="1350"/>
          </a:p>
        </p:txBody>
      </p:sp>
    </p:spTree>
    <p:extLst>
      <p:ext uri="{BB962C8B-B14F-4D97-AF65-F5344CB8AC3E}">
        <p14:creationId xmlns:p14="http://schemas.microsoft.com/office/powerpoint/2010/main" val="428064072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DFD03-BAAC-4049-9691-3703EE83737B}" type="datetimeFigureOut">
              <a:rPr lang="en-GB" smtClean="0"/>
              <a:t>27/05/2022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52220-264E-4E80-A3F6-11638D027CEB}" type="slidenum">
              <a:rPr lang="en-GB" smtClean="0"/>
              <a:t>‹#›</a:t>
            </a:fld>
            <a:endParaRPr lang="en-GB"/>
          </a:p>
        </p:txBody>
      </p:sp>
    </p:spTree>
    <p:extLst>
      <p:ext uri="{BB962C8B-B14F-4D97-AF65-F5344CB8AC3E}">
        <p14:creationId xmlns:p14="http://schemas.microsoft.com/office/powerpoint/2010/main" val="3187075274"/>
      </p:ext>
    </p:extLst>
  </p:cSld>
  <p:clrMap bg1="lt1" tx1="dk1" bg2="lt2" tx2="dk2" accent1="accent1" accent2="accent2" accent3="accent3" accent4="accent4" accent5="accent5" accent6="accent6" hlink="hlink" folHlink="folHlink"/>
  <p:sldLayoutIdLst>
    <p:sldLayoutId id="2147483687" r:id="rId1"/>
    <p:sldLayoutId id="2147483692" r:id="rId2"/>
    <p:sldLayoutId id="2147483695" r:id="rId3"/>
    <p:sldLayoutId id="2147483696" r:id="rId4"/>
    <p:sldLayoutId id="2147483694" r:id="rId5"/>
    <p:sldLayoutId id="2147483660" r:id="rId6"/>
    <p:sldLayoutId id="2147483676" r:id="rId7"/>
    <p:sldLayoutId id="2147483678" r:id="rId8"/>
    <p:sldLayoutId id="2147483650" r:id="rId9"/>
    <p:sldLayoutId id="2147483677" r:id="rId10"/>
    <p:sldLayoutId id="2147483652"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giveuplovingpop.org.uk/"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CD_F087896C.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ter, outdoor, ground, beach&#10;&#10;Description automatically generated">
            <a:extLst>
              <a:ext uri="{FF2B5EF4-FFF2-40B4-BE49-F238E27FC236}">
                <a16:creationId xmlns:a16="http://schemas.microsoft.com/office/drawing/2014/main" id="{2687E476-CE74-43CE-81C8-EDEFBD707C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Rounded Corners 3">
            <a:extLst>
              <a:ext uri="{FF2B5EF4-FFF2-40B4-BE49-F238E27FC236}">
                <a16:creationId xmlns:a16="http://schemas.microsoft.com/office/drawing/2014/main" id="{7077A379-0253-4E9E-B14A-30A48208F6D7}"/>
              </a:ext>
            </a:extLst>
          </p:cNvPr>
          <p:cNvSpPr/>
          <p:nvPr/>
        </p:nvSpPr>
        <p:spPr>
          <a:xfrm rot="21348675">
            <a:off x="4033520" y="203200"/>
            <a:ext cx="4957199" cy="3713480"/>
          </a:xfrm>
          <a:prstGeom prst="roundRect">
            <a:avLst/>
          </a:prstGeom>
          <a:solidFill>
            <a:srgbClr val="D1232A"/>
          </a:solidFill>
          <a:ln>
            <a:solidFill>
              <a:schemeClr val="bg1"/>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Box 2">
            <a:extLst>
              <a:ext uri="{FF2B5EF4-FFF2-40B4-BE49-F238E27FC236}">
                <a16:creationId xmlns:a16="http://schemas.microsoft.com/office/drawing/2014/main" id="{FDE68F0D-0881-48ED-A87E-F48E2C832149}"/>
              </a:ext>
            </a:extLst>
          </p:cNvPr>
          <p:cNvSpPr txBox="1">
            <a:spLocks noChangeArrowheads="1"/>
          </p:cNvSpPr>
          <p:nvPr/>
        </p:nvSpPr>
        <p:spPr bwMode="auto">
          <a:xfrm rot="21278921">
            <a:off x="4521695" y="1652560"/>
            <a:ext cx="4265801" cy="67223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eaLnBrk="0" fontAlgn="base" hangingPunct="0">
              <a:lnSpc>
                <a:spcPct val="110000"/>
              </a:lnSpc>
              <a:spcBef>
                <a:spcPct val="0"/>
              </a:spcBef>
              <a:spcAft>
                <a:spcPct val="0"/>
              </a:spcAft>
            </a:pPr>
            <a:r>
              <a:rPr lang="en-GB" altLang="en-US" sz="4000" b="1" dirty="0">
                <a:solidFill>
                  <a:srgbClr val="FFFFFF"/>
                </a:solidFill>
                <a:effectLst>
                  <a:outerShdw blurRad="50800" dist="38100" dir="2700000" algn="tl" rotWithShape="0">
                    <a:prstClr val="black">
                      <a:alpha val="40000"/>
                    </a:prstClr>
                  </a:outerShdw>
                </a:effectLst>
                <a:latin typeface="Century Gothic" panose="020B0502020202020204" pitchFamily="34" charset="0"/>
              </a:rPr>
              <a:t>Reduce, Reuse, Refill, Repeat</a:t>
            </a:r>
            <a:endParaRPr lang="en-US" altLang="en-US" sz="4000" b="1" dirty="0">
              <a:solidFill>
                <a:srgbClr val="D1232A"/>
              </a:solidFill>
              <a:effectLst>
                <a:outerShdw blurRad="50800" dist="38100" dir="2700000" algn="tl" rotWithShape="0">
                  <a:prstClr val="black">
                    <a:alpha val="40000"/>
                  </a:prstClr>
                </a:outerShdw>
              </a:effectLst>
              <a:latin typeface="Century Gothic" panose="020B0502020202020204" pitchFamily="34" charset="0"/>
            </a:endParaRPr>
          </a:p>
        </p:txBody>
      </p:sp>
      <p:pic>
        <p:nvPicPr>
          <p:cNvPr id="6" name="Picture 3">
            <a:extLst>
              <a:ext uri="{FF2B5EF4-FFF2-40B4-BE49-F238E27FC236}">
                <a16:creationId xmlns:a16="http://schemas.microsoft.com/office/drawing/2014/main" id="{41A61E95-D081-4C8A-A884-3CD69F90D166}"/>
              </a:ext>
            </a:extLst>
          </p:cNvPr>
          <p:cNvPicPr>
            <a:picLocks noChangeAspect="1" noChangeArrowheads="1"/>
          </p:cNvPicPr>
          <p:nvPr/>
        </p:nvPicPr>
        <p:blipFill>
          <a:blip r:embed="rId3"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rot="21303740">
            <a:off x="6342862" y="503227"/>
            <a:ext cx="2163399" cy="7956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Text Box 2">
            <a:extLst>
              <a:ext uri="{FF2B5EF4-FFF2-40B4-BE49-F238E27FC236}">
                <a16:creationId xmlns:a16="http://schemas.microsoft.com/office/drawing/2014/main" id="{C3DF7FB1-F839-4740-8C13-5721C3DCF499}"/>
              </a:ext>
            </a:extLst>
          </p:cNvPr>
          <p:cNvSpPr txBox="1">
            <a:spLocks noChangeArrowheads="1"/>
          </p:cNvSpPr>
          <p:nvPr/>
        </p:nvSpPr>
        <p:spPr bwMode="auto">
          <a:xfrm rot="21278921">
            <a:off x="4695651" y="3035178"/>
            <a:ext cx="4265801" cy="67223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eaLnBrk="0" fontAlgn="base" hangingPunct="0">
              <a:lnSpc>
                <a:spcPct val="110000"/>
              </a:lnSpc>
              <a:spcBef>
                <a:spcPct val="0"/>
              </a:spcBef>
              <a:spcAft>
                <a:spcPct val="0"/>
              </a:spcAft>
            </a:pPr>
            <a:r>
              <a:rPr lang="en-GB" altLang="en-US" sz="2800" b="1" dirty="0">
                <a:solidFill>
                  <a:srgbClr val="FFFFFF"/>
                </a:solidFill>
                <a:latin typeface="Century Gothic" panose="020B0502020202020204" pitchFamily="34" charset="0"/>
              </a:rPr>
              <a:t>KS2 ASSEMBLY</a:t>
            </a:r>
            <a:endParaRPr lang="en-US" altLang="en-US" sz="2800" b="1" dirty="0">
              <a:solidFill>
                <a:srgbClr val="D1232A"/>
              </a:solidFill>
              <a:latin typeface="Century Gothic" panose="020B0502020202020204" pitchFamily="34" charset="0"/>
            </a:endParaRPr>
          </a:p>
        </p:txBody>
      </p:sp>
    </p:spTree>
    <p:extLst>
      <p:ext uri="{BB962C8B-B14F-4D97-AF65-F5344CB8AC3E}">
        <p14:creationId xmlns:p14="http://schemas.microsoft.com/office/powerpoint/2010/main" val="6070443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mph" presetSubtype="0" repeatCount="2000" fill="hold" nodeType="afterEffect">
                                  <p:stCondLst>
                                    <p:cond delay="0"/>
                                  </p:stCondLst>
                                  <p:childTnLst>
                                    <p:animEffect transition="out" filter="fade">
                                      <p:cBhvr>
                                        <p:cTn id="23" dur="500" tmFilter="0, 0; .2, .5; .8, .5; 1, 0"/>
                                        <p:tgtEl>
                                          <p:spTgt spid="6"/>
                                        </p:tgtEl>
                                      </p:cBhvr>
                                    </p:animEffect>
                                    <p:animScale>
                                      <p:cBhvr>
                                        <p:cTn id="24" dur="250" autoRev="1" fill="hold"/>
                                        <p:tgtEl>
                                          <p:spTgt spid="6"/>
                                        </p:tgtEl>
                                      </p:cBhvr>
                                      <p:by x="105000" y="105000"/>
                                    </p:animScale>
                                  </p:childTnLst>
                                </p:cTn>
                              </p:par>
                              <p:par>
                                <p:cTn id="25" presetID="26"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80">
                                          <p:stCondLst>
                                            <p:cond delay="0"/>
                                          </p:stCondLst>
                                        </p:cTn>
                                        <p:tgtEl>
                                          <p:spTgt spid="7"/>
                                        </p:tgtEl>
                                      </p:cBhvr>
                                    </p:animEffect>
                                    <p:anim calcmode="lin" valueType="num">
                                      <p:cBhvr>
                                        <p:cTn id="2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3" dur="26">
                                          <p:stCondLst>
                                            <p:cond delay="650"/>
                                          </p:stCondLst>
                                        </p:cTn>
                                        <p:tgtEl>
                                          <p:spTgt spid="7"/>
                                        </p:tgtEl>
                                      </p:cBhvr>
                                      <p:to x="100000" y="60000"/>
                                    </p:animScale>
                                    <p:animScale>
                                      <p:cBhvr>
                                        <p:cTn id="34" dur="166" decel="50000">
                                          <p:stCondLst>
                                            <p:cond delay="676"/>
                                          </p:stCondLst>
                                        </p:cTn>
                                        <p:tgtEl>
                                          <p:spTgt spid="7"/>
                                        </p:tgtEl>
                                      </p:cBhvr>
                                      <p:to x="100000" y="100000"/>
                                    </p:animScale>
                                    <p:animScale>
                                      <p:cBhvr>
                                        <p:cTn id="35" dur="26">
                                          <p:stCondLst>
                                            <p:cond delay="1312"/>
                                          </p:stCondLst>
                                        </p:cTn>
                                        <p:tgtEl>
                                          <p:spTgt spid="7"/>
                                        </p:tgtEl>
                                      </p:cBhvr>
                                      <p:to x="100000" y="80000"/>
                                    </p:animScale>
                                    <p:animScale>
                                      <p:cBhvr>
                                        <p:cTn id="36" dur="166" decel="50000">
                                          <p:stCondLst>
                                            <p:cond delay="1338"/>
                                          </p:stCondLst>
                                        </p:cTn>
                                        <p:tgtEl>
                                          <p:spTgt spid="7"/>
                                        </p:tgtEl>
                                      </p:cBhvr>
                                      <p:to x="100000" y="100000"/>
                                    </p:animScale>
                                    <p:animScale>
                                      <p:cBhvr>
                                        <p:cTn id="37" dur="26">
                                          <p:stCondLst>
                                            <p:cond delay="1642"/>
                                          </p:stCondLst>
                                        </p:cTn>
                                        <p:tgtEl>
                                          <p:spTgt spid="7"/>
                                        </p:tgtEl>
                                      </p:cBhvr>
                                      <p:to x="100000" y="90000"/>
                                    </p:animScale>
                                    <p:animScale>
                                      <p:cBhvr>
                                        <p:cTn id="38" dur="166" decel="50000">
                                          <p:stCondLst>
                                            <p:cond delay="1668"/>
                                          </p:stCondLst>
                                        </p:cTn>
                                        <p:tgtEl>
                                          <p:spTgt spid="7"/>
                                        </p:tgtEl>
                                      </p:cBhvr>
                                      <p:to x="100000" y="100000"/>
                                    </p:animScale>
                                    <p:animScale>
                                      <p:cBhvr>
                                        <p:cTn id="39" dur="26">
                                          <p:stCondLst>
                                            <p:cond delay="1808"/>
                                          </p:stCondLst>
                                        </p:cTn>
                                        <p:tgtEl>
                                          <p:spTgt spid="7"/>
                                        </p:tgtEl>
                                      </p:cBhvr>
                                      <p:to x="100000" y="95000"/>
                                    </p:animScale>
                                    <p:animScale>
                                      <p:cBhvr>
                                        <p:cTn id="4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76F97B-77C0-3344-AE61-7D11D1FAAAB7}"/>
              </a:ext>
            </a:extLst>
          </p:cNvPr>
          <p:cNvSpPr/>
          <p:nvPr/>
        </p:nvSpPr>
        <p:spPr>
          <a:xfrm rot="21366298">
            <a:off x="377007" y="661733"/>
            <a:ext cx="8513454" cy="769441"/>
          </a:xfrm>
          <a:prstGeom prst="rect">
            <a:avLst/>
          </a:prstGeom>
        </p:spPr>
        <p:txBody>
          <a:bodyPr wrap="square">
            <a:spAutoFit/>
          </a:bodyPr>
          <a:lstStyle/>
          <a:p>
            <a:r>
              <a:rPr lang="en-GB" sz="4400" b="1" dirty="0">
                <a:solidFill>
                  <a:schemeClr val="bg1"/>
                </a:solidFill>
                <a:latin typeface="Century Gothic" panose="020B0502020202020204" pitchFamily="34" charset="0"/>
              </a:rPr>
              <a:t>So…what can we do to help?</a:t>
            </a:r>
            <a:endParaRPr lang="en-US" sz="4400" b="1"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2C27C5D3-9C7C-F147-8219-1F48C77C1EFE}"/>
              </a:ext>
            </a:extLst>
          </p:cNvPr>
          <p:cNvSpPr/>
          <p:nvPr/>
        </p:nvSpPr>
        <p:spPr>
          <a:xfrm>
            <a:off x="2201142" y="2350935"/>
            <a:ext cx="4741716" cy="1015663"/>
          </a:xfrm>
          <a:prstGeom prst="rect">
            <a:avLst/>
          </a:prstGeom>
        </p:spPr>
        <p:txBody>
          <a:bodyPr wrap="square">
            <a:spAutoFit/>
          </a:bodyPr>
          <a:lstStyle/>
          <a:p>
            <a:pPr algn="ctr"/>
            <a:r>
              <a:rPr lang="en-GB" sz="2000" dirty="0">
                <a:solidFill>
                  <a:schemeClr val="tx1">
                    <a:lumMod val="75000"/>
                    <a:lumOff val="25000"/>
                  </a:schemeClr>
                </a:solidFill>
                <a:latin typeface="Century Gothic" panose="020B0502020202020204" pitchFamily="34" charset="0"/>
                <a:cs typeface="Arial" panose="020B0604020202020204" pitchFamily="34" charset="0"/>
              </a:rPr>
              <a:t>STOP buying plastic bottles – an easy way to do this is to stop drinking sugary drinks and bottled drinks.</a:t>
            </a:r>
          </a:p>
        </p:txBody>
      </p:sp>
      <p:sp>
        <p:nvSpPr>
          <p:cNvPr id="5" name="Rectangle 4">
            <a:extLst>
              <a:ext uri="{FF2B5EF4-FFF2-40B4-BE49-F238E27FC236}">
                <a16:creationId xmlns:a16="http://schemas.microsoft.com/office/drawing/2014/main" id="{721D96AA-5FE2-403C-B51C-2286AC15C055}"/>
              </a:ext>
            </a:extLst>
          </p:cNvPr>
          <p:cNvSpPr/>
          <p:nvPr/>
        </p:nvSpPr>
        <p:spPr>
          <a:xfrm>
            <a:off x="-71120" y="2423273"/>
            <a:ext cx="2668740" cy="584775"/>
          </a:xfrm>
          <a:prstGeom prst="rect">
            <a:avLst/>
          </a:prstGeom>
          <a:noFill/>
        </p:spPr>
        <p:txBody>
          <a:bodyPr wrap="square" lIns="91440" tIns="45720" rIns="91440" bIns="45720">
            <a:spAutoFit/>
          </a:bodyPr>
          <a:lstStyle/>
          <a:p>
            <a:pPr algn="ctr"/>
            <a:r>
              <a:rPr lang="en-US" sz="3200" b="1" dirty="0">
                <a:ln w="0"/>
                <a:solidFill>
                  <a:srgbClr val="C60000"/>
                </a:solidFill>
                <a:effectLst>
                  <a:reflection blurRad="6350" stA="53000" endA="300" endPos="35500" dir="5400000" sy="-90000" algn="bl" rotWithShape="0"/>
                </a:effectLst>
                <a:latin typeface="Century Gothic" panose="020B0502020202020204" pitchFamily="34" charset="0"/>
                <a:cs typeface="Arial" panose="020B0604020202020204" pitchFamily="34" charset="0"/>
              </a:rPr>
              <a:t>REDUCE</a:t>
            </a:r>
            <a:r>
              <a:rPr lang="en-US" sz="3200" b="1" dirty="0">
                <a:ln w="0"/>
                <a:solidFill>
                  <a:srgbClr val="C60000"/>
                </a:solidFill>
                <a:effectLst>
                  <a:reflection blurRad="6350" stA="53000" endA="300" endPos="35500" dir="5400000" sy="-90000" algn="bl" rotWithShape="0"/>
                </a:effectLst>
                <a:latin typeface="Arial" panose="020B0604020202020204" pitchFamily="34" charset="0"/>
                <a:cs typeface="Arial" panose="020B0604020202020204" pitchFamily="34" charset="0"/>
              </a:rPr>
              <a:t>!</a:t>
            </a:r>
            <a:endParaRPr lang="en-US" sz="3200" b="1" cap="none" spc="0" dirty="0">
              <a:ln w="0"/>
              <a:solidFill>
                <a:srgbClr val="C60000"/>
              </a:soli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312A898-8BFF-404B-89BF-B4A9112814A8}"/>
              </a:ext>
            </a:extLst>
          </p:cNvPr>
          <p:cNvSpPr/>
          <p:nvPr/>
        </p:nvSpPr>
        <p:spPr>
          <a:xfrm>
            <a:off x="4422414" y="3998093"/>
            <a:ext cx="1447832" cy="584775"/>
          </a:xfrm>
          <a:prstGeom prst="rect">
            <a:avLst/>
          </a:prstGeom>
          <a:noFill/>
        </p:spPr>
        <p:txBody>
          <a:bodyPr wrap="none" lIns="91440" tIns="45720" rIns="91440" bIns="45720">
            <a:spAutoFit/>
          </a:bodyPr>
          <a:lstStyle/>
          <a:p>
            <a:pPr algn="ctr"/>
            <a:r>
              <a:rPr lang="en-US" sz="3200" b="1" dirty="0">
                <a:ln w="0"/>
                <a:solidFill>
                  <a:srgbClr val="C60000"/>
                </a:solidFill>
                <a:effectLst>
                  <a:reflection blurRad="6350" stA="53000" endA="300" endPos="35500" dir="5400000" sy="-90000" algn="bl" rotWithShape="0"/>
                </a:effectLst>
                <a:latin typeface="Century Gothic" panose="020B0502020202020204" pitchFamily="34" charset="0"/>
                <a:cs typeface="Arial" panose="020B0604020202020204" pitchFamily="34" charset="0"/>
              </a:rPr>
              <a:t>REFILL</a:t>
            </a:r>
            <a:r>
              <a:rPr lang="en-US" sz="3200" b="1" dirty="0">
                <a:ln w="0"/>
                <a:solidFill>
                  <a:srgbClr val="C60000"/>
                </a:solidFill>
                <a:effectLst>
                  <a:reflection blurRad="6350" stA="53000" endA="300" endPos="35500" dir="5400000" sy="-90000" algn="bl" rotWithShape="0"/>
                </a:effectLst>
                <a:latin typeface="Arial" panose="020B0604020202020204" pitchFamily="34" charset="0"/>
                <a:cs typeface="Arial" panose="020B0604020202020204" pitchFamily="34" charset="0"/>
              </a:rPr>
              <a:t>!</a:t>
            </a:r>
            <a:endParaRPr lang="en-US" sz="3200" b="1" cap="none" spc="0" dirty="0">
              <a:ln w="0"/>
              <a:solidFill>
                <a:srgbClr val="C60000"/>
              </a:soli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B2D47AA-18E3-4F05-87B6-8FD144C4297B}"/>
              </a:ext>
            </a:extLst>
          </p:cNvPr>
          <p:cNvSpPr/>
          <p:nvPr/>
        </p:nvSpPr>
        <p:spPr>
          <a:xfrm>
            <a:off x="0" y="3901726"/>
            <a:ext cx="4484643" cy="707886"/>
          </a:xfrm>
          <a:prstGeom prst="rect">
            <a:avLst/>
          </a:prstGeom>
        </p:spPr>
        <p:txBody>
          <a:bodyPr wrap="square">
            <a:spAutoFit/>
          </a:bodyPr>
          <a:lstStyle/>
          <a:p>
            <a:pPr algn="ctr"/>
            <a:r>
              <a:rPr lang="en-GB" sz="2000" dirty="0">
                <a:solidFill>
                  <a:schemeClr val="tx1">
                    <a:lumMod val="75000"/>
                    <a:lumOff val="25000"/>
                  </a:schemeClr>
                </a:solidFill>
                <a:latin typeface="Century Gothic" panose="020B0502020202020204" pitchFamily="34" charset="0"/>
                <a:cs typeface="Arial" panose="020B0604020202020204" pitchFamily="34" charset="0"/>
              </a:rPr>
              <a:t>Carry your reusable GULP bottle around with you to refill on the go!</a:t>
            </a:r>
          </a:p>
        </p:txBody>
      </p:sp>
      <p:sp>
        <p:nvSpPr>
          <p:cNvPr id="10" name="Rectangle 9">
            <a:extLst>
              <a:ext uri="{FF2B5EF4-FFF2-40B4-BE49-F238E27FC236}">
                <a16:creationId xmlns:a16="http://schemas.microsoft.com/office/drawing/2014/main" id="{27558880-995B-4964-B77B-F22A363A619B}"/>
              </a:ext>
            </a:extLst>
          </p:cNvPr>
          <p:cNvSpPr/>
          <p:nvPr/>
        </p:nvSpPr>
        <p:spPr>
          <a:xfrm>
            <a:off x="2741026" y="5703131"/>
            <a:ext cx="2063385" cy="584775"/>
          </a:xfrm>
          <a:prstGeom prst="rect">
            <a:avLst/>
          </a:prstGeom>
          <a:noFill/>
        </p:spPr>
        <p:txBody>
          <a:bodyPr wrap="none" lIns="91440" tIns="45720" rIns="91440" bIns="45720">
            <a:spAutoFit/>
          </a:bodyPr>
          <a:lstStyle/>
          <a:p>
            <a:pPr algn="ctr"/>
            <a:r>
              <a:rPr lang="en-US" sz="3200" b="1" dirty="0">
                <a:ln w="0"/>
                <a:solidFill>
                  <a:srgbClr val="C60000"/>
                </a:solidFill>
                <a:effectLst>
                  <a:reflection blurRad="6350" stA="53000" endA="300" endPos="35500" dir="5400000" sy="-90000" algn="bl" rotWithShape="0"/>
                </a:effectLst>
                <a:latin typeface="Century Gothic" panose="020B0502020202020204" pitchFamily="34" charset="0"/>
                <a:cs typeface="Arial" panose="020B0604020202020204" pitchFamily="34" charset="0"/>
              </a:rPr>
              <a:t>RECYCLE</a:t>
            </a:r>
            <a:r>
              <a:rPr lang="en-US" sz="3200" b="1" dirty="0">
                <a:ln w="0"/>
                <a:solidFill>
                  <a:srgbClr val="C60000"/>
                </a:solidFill>
                <a:effectLst>
                  <a:reflection blurRad="6350" stA="53000" endA="300" endPos="35500" dir="5400000" sy="-90000" algn="bl" rotWithShape="0"/>
                </a:effectLst>
                <a:latin typeface="Arial" panose="020B0604020202020204" pitchFamily="34" charset="0"/>
                <a:cs typeface="Arial" panose="020B0604020202020204" pitchFamily="34" charset="0"/>
              </a:rPr>
              <a:t>!</a:t>
            </a:r>
            <a:endParaRPr lang="en-US" sz="3200" b="1" cap="none" spc="0" dirty="0">
              <a:ln w="0"/>
              <a:solidFill>
                <a:srgbClr val="C60000"/>
              </a:soli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DA1E61C-47EC-43C6-BF13-6D8DF3A33393}"/>
              </a:ext>
            </a:extLst>
          </p:cNvPr>
          <p:cNvSpPr txBox="1"/>
          <p:nvPr/>
        </p:nvSpPr>
        <p:spPr>
          <a:xfrm>
            <a:off x="4733291" y="5679983"/>
            <a:ext cx="3897970" cy="707886"/>
          </a:xfrm>
          <a:prstGeom prst="rect">
            <a:avLst/>
          </a:prstGeom>
          <a:noFill/>
        </p:spPr>
        <p:txBody>
          <a:bodyPr wrap="square">
            <a:spAutoFit/>
          </a:bodyPr>
          <a:lstStyle/>
          <a:p>
            <a:pPr algn="ctr"/>
            <a:r>
              <a:rPr lang="en-GB" sz="2000" dirty="0">
                <a:solidFill>
                  <a:schemeClr val="tx1">
                    <a:lumMod val="75000"/>
                    <a:lumOff val="25000"/>
                  </a:schemeClr>
                </a:solidFill>
                <a:latin typeface="Century Gothic" panose="020B0502020202020204" pitchFamily="34" charset="0"/>
                <a:cs typeface="Arial" panose="020B0604020202020204" pitchFamily="34" charset="0"/>
              </a:rPr>
              <a:t>If you do buy a plastic bottle, make sure you recycle it!</a:t>
            </a:r>
          </a:p>
        </p:txBody>
      </p:sp>
      <p:pic>
        <p:nvPicPr>
          <p:cNvPr id="11" name="Picture 10">
            <a:extLst>
              <a:ext uri="{FF2B5EF4-FFF2-40B4-BE49-F238E27FC236}">
                <a16:creationId xmlns:a16="http://schemas.microsoft.com/office/drawing/2014/main" id="{814D0D18-502D-4F1B-8CEF-397306C84E3B}"/>
              </a:ext>
            </a:extLst>
          </p:cNvPr>
          <p:cNvPicPr>
            <a:picLocks noChangeAspect="1"/>
          </p:cNvPicPr>
          <p:nvPr/>
        </p:nvPicPr>
        <p:blipFill rotWithShape="1">
          <a:blip r:embed="rId3">
            <a:extLst>
              <a:ext uri="{28A0092B-C50C-407E-A947-70E740481C1C}">
                <a14:useLocalDpi xmlns:a14="http://schemas.microsoft.com/office/drawing/2010/main" val="0"/>
              </a:ext>
            </a:extLst>
          </a:blip>
          <a:srcRect l="9703" t="8593" r="45732" b="58074"/>
          <a:stretch/>
        </p:blipFill>
        <p:spPr>
          <a:xfrm>
            <a:off x="363334" y="5049520"/>
            <a:ext cx="2328519" cy="1631809"/>
          </a:xfrm>
          <a:prstGeom prst="rect">
            <a:avLst/>
          </a:prstGeom>
        </p:spPr>
      </p:pic>
      <p:pic>
        <p:nvPicPr>
          <p:cNvPr id="15" name="Picture 14" descr="A picture containing silhouette&#10;&#10;Description automatically generated">
            <a:extLst>
              <a:ext uri="{FF2B5EF4-FFF2-40B4-BE49-F238E27FC236}">
                <a16:creationId xmlns:a16="http://schemas.microsoft.com/office/drawing/2014/main" id="{005E18E1-1CF8-4317-B084-E2718D43C6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372" t="27999" r="36029" b="28650"/>
          <a:stretch/>
        </p:blipFill>
        <p:spPr>
          <a:xfrm>
            <a:off x="6992031" y="3711881"/>
            <a:ext cx="1069259" cy="1741664"/>
          </a:xfrm>
          <a:prstGeom prst="rect">
            <a:avLst/>
          </a:prstGeom>
        </p:spPr>
      </p:pic>
      <p:pic>
        <p:nvPicPr>
          <p:cNvPr id="17" name="Picture 16" descr="Logo&#10;&#10;Description automatically generated">
            <a:extLst>
              <a:ext uri="{FF2B5EF4-FFF2-40B4-BE49-F238E27FC236}">
                <a16:creationId xmlns:a16="http://schemas.microsoft.com/office/drawing/2014/main" id="{C6A480A6-1740-4162-BE5B-71FB6DF5D85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518" t="29926" r="29612" b="28783"/>
          <a:stretch/>
        </p:blipFill>
        <p:spPr>
          <a:xfrm>
            <a:off x="6942858" y="2128688"/>
            <a:ext cx="1430298" cy="1410552"/>
          </a:xfrm>
          <a:prstGeom prst="rect">
            <a:avLst/>
          </a:prstGeom>
        </p:spPr>
      </p:pic>
      <p:pic>
        <p:nvPicPr>
          <p:cNvPr id="23" name="Picture 22" descr="Graphical user interface, application&#10;&#10;Description automatically generated">
            <a:extLst>
              <a:ext uri="{FF2B5EF4-FFF2-40B4-BE49-F238E27FC236}">
                <a16:creationId xmlns:a16="http://schemas.microsoft.com/office/drawing/2014/main" id="{D8B3E4A6-4597-4A9B-BC3D-6483FD5E2BD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000" t="32208" r="43222" b="16903"/>
          <a:stretch/>
        </p:blipFill>
        <p:spPr>
          <a:xfrm>
            <a:off x="6141058" y="3833076"/>
            <a:ext cx="801800" cy="1553071"/>
          </a:xfrm>
          <a:prstGeom prst="rect">
            <a:avLst/>
          </a:prstGeom>
        </p:spPr>
      </p:pic>
    </p:spTree>
    <p:extLst>
      <p:ext uri="{BB962C8B-B14F-4D97-AF65-F5344CB8AC3E}">
        <p14:creationId xmlns:p14="http://schemas.microsoft.com/office/powerpoint/2010/main" val="20213195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9"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1232A"/>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23280DC-5871-40BB-A3C2-CD8C202E13C7}"/>
              </a:ext>
            </a:extLst>
          </p:cNvPr>
          <p:cNvSpPr/>
          <p:nvPr/>
        </p:nvSpPr>
        <p:spPr>
          <a:xfrm>
            <a:off x="651120" y="696836"/>
            <a:ext cx="7841759" cy="5464328"/>
          </a:xfrm>
          <a:prstGeom prst="roundRect">
            <a:avLst/>
          </a:prstGeom>
          <a:solidFill>
            <a:schemeClr val="bg1"/>
          </a:solidFill>
          <a:ln>
            <a:solidFill>
              <a:schemeClr val="bg1"/>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8019642F-E581-1847-A7B4-86349AF438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8553" y="2289983"/>
            <a:ext cx="5026889" cy="3478363"/>
          </a:xfrm>
          <a:prstGeom prst="rect">
            <a:avLst/>
          </a:prstGeom>
          <a:effectLst>
            <a:outerShdw blurRad="50800" dist="38100" dir="2700000" algn="tl" rotWithShape="0">
              <a:prstClr val="black">
                <a:alpha val="40000"/>
              </a:prstClr>
            </a:outerShdw>
            <a:softEdge rad="63500"/>
          </a:effectLst>
        </p:spPr>
      </p:pic>
      <p:sp>
        <p:nvSpPr>
          <p:cNvPr id="3" name="TextBox 2">
            <a:extLst>
              <a:ext uri="{FF2B5EF4-FFF2-40B4-BE49-F238E27FC236}">
                <a16:creationId xmlns:a16="http://schemas.microsoft.com/office/drawing/2014/main" id="{9EBB08F0-70AC-4DB2-859B-AD186EE8E86D}"/>
              </a:ext>
            </a:extLst>
          </p:cNvPr>
          <p:cNvSpPr txBox="1"/>
          <p:nvPr/>
        </p:nvSpPr>
        <p:spPr>
          <a:xfrm>
            <a:off x="925827" y="1089654"/>
            <a:ext cx="729234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entury Gothic" panose="020B0502020202020204" pitchFamily="34" charset="0"/>
              </a:rPr>
              <a:t>How many plastic bottles could you save if you carried your reusable GULP bottle with you every day?</a:t>
            </a:r>
          </a:p>
        </p:txBody>
      </p:sp>
      <p:sp>
        <p:nvSpPr>
          <p:cNvPr id="8" name="Cloud 7">
            <a:extLst>
              <a:ext uri="{FF2B5EF4-FFF2-40B4-BE49-F238E27FC236}">
                <a16:creationId xmlns:a16="http://schemas.microsoft.com/office/drawing/2014/main" id="{8CA67C34-12B3-4FEF-9BC9-3C1A10E4B21D}"/>
              </a:ext>
            </a:extLst>
          </p:cNvPr>
          <p:cNvSpPr/>
          <p:nvPr/>
        </p:nvSpPr>
        <p:spPr>
          <a:xfrm rot="21384081">
            <a:off x="2948889" y="2890129"/>
            <a:ext cx="3246216" cy="2095510"/>
          </a:xfrm>
          <a:custGeom>
            <a:avLst/>
            <a:gdLst>
              <a:gd name="connsiteX0" fmla="*/ 293061 w 3246216"/>
              <a:gd name="connsiteY0" fmla="*/ 697048 h 2095510"/>
              <a:gd name="connsiteX1" fmla="*/ 422534 w 3246216"/>
              <a:gd name="connsiteY1" fmla="*/ 335039 h 2095510"/>
              <a:gd name="connsiteX2" fmla="*/ 1052390 w 3246216"/>
              <a:gd name="connsiteY2" fmla="*/ 252334 h 2095510"/>
              <a:gd name="connsiteX3" fmla="*/ 1687431 w 3246216"/>
              <a:gd name="connsiteY3" fmla="*/ 166476 h 2095510"/>
              <a:gd name="connsiteX4" fmla="*/ 1934879 w 3246216"/>
              <a:gd name="connsiteY4" fmla="*/ 9701 h 2095510"/>
              <a:gd name="connsiteX5" fmla="*/ 2241767 w 3246216"/>
              <a:gd name="connsiteY5" fmla="*/ 120346 h 2095510"/>
              <a:gd name="connsiteX6" fmla="*/ 2664827 w 3246216"/>
              <a:gd name="connsiteY6" fmla="*/ 33469 h 2095510"/>
              <a:gd name="connsiteX7" fmla="*/ 2879363 w 3246216"/>
              <a:gd name="connsiteY7" fmla="*/ 270476 h 2095510"/>
              <a:gd name="connsiteX8" fmla="*/ 3154690 w 3246216"/>
              <a:gd name="connsiteY8" fmla="*/ 500497 h 2095510"/>
              <a:gd name="connsiteX9" fmla="*/ 3142367 w 3246216"/>
              <a:gd name="connsiteY9" fmla="*/ 749920 h 2095510"/>
              <a:gd name="connsiteX10" fmla="*/ 3232389 w 3246216"/>
              <a:gd name="connsiteY10" fmla="*/ 1131284 h 2095510"/>
              <a:gd name="connsiteX11" fmla="*/ 2810682 w 3246216"/>
              <a:gd name="connsiteY11" fmla="*/ 1465110 h 2095510"/>
              <a:gd name="connsiteX12" fmla="*/ 2659717 w 3246216"/>
              <a:gd name="connsiteY12" fmla="*/ 1751157 h 2095510"/>
              <a:gd name="connsiteX13" fmla="*/ 2145733 w 3246216"/>
              <a:gd name="connsiteY13" fmla="*/ 1785791 h 2095510"/>
              <a:gd name="connsiteX14" fmla="*/ 1778430 w 3246216"/>
              <a:gd name="connsiteY14" fmla="*/ 2090950 h 2095510"/>
              <a:gd name="connsiteX15" fmla="*/ 1238371 w 3246216"/>
              <a:gd name="connsiteY15" fmla="*/ 1904682 h 2095510"/>
              <a:gd name="connsiteX16" fmla="*/ 436135 w 3246216"/>
              <a:gd name="connsiteY16" fmla="*/ 1720646 h 2095510"/>
              <a:gd name="connsiteX17" fmla="*/ 83409 w 3246216"/>
              <a:gd name="connsiteY17" fmla="*/ 1515849 h 2095510"/>
              <a:gd name="connsiteX18" fmla="*/ 158779 w 3246216"/>
              <a:gd name="connsiteY18" fmla="*/ 1239406 h 2095510"/>
              <a:gd name="connsiteX19" fmla="*/ -376 w 3246216"/>
              <a:gd name="connsiteY19" fmla="*/ 955785 h 2095510"/>
              <a:gd name="connsiteX20" fmla="*/ 290280 w 3246216"/>
              <a:gd name="connsiteY20" fmla="*/ 703693 h 2095510"/>
              <a:gd name="connsiteX21" fmla="*/ 293061 w 3246216"/>
              <a:gd name="connsiteY21" fmla="*/ 697048 h 2095510"/>
              <a:gd name="connsiteX0" fmla="*/ 352650 w 3246216"/>
              <a:gd name="connsiteY0" fmla="*/ 1269772 h 2095510"/>
              <a:gd name="connsiteX1" fmla="*/ 162310 w 3246216"/>
              <a:gd name="connsiteY1" fmla="*/ 1231112 h 2095510"/>
              <a:gd name="connsiteX2" fmla="*/ 520596 w 3246216"/>
              <a:gd name="connsiteY2" fmla="*/ 1692851 h 2095510"/>
              <a:gd name="connsiteX3" fmla="*/ 437337 w 3246216"/>
              <a:gd name="connsiteY3" fmla="*/ 1711333 h 2095510"/>
              <a:gd name="connsiteX4" fmla="*/ 1238221 w 3246216"/>
              <a:gd name="connsiteY4" fmla="*/ 1896145 h 2095510"/>
              <a:gd name="connsiteX5" fmla="*/ 1188024 w 3246216"/>
              <a:gd name="connsiteY5" fmla="*/ 1811743 h 2095510"/>
              <a:gd name="connsiteX6" fmla="*/ 2166172 w 3246216"/>
              <a:gd name="connsiteY6" fmla="*/ 1685672 h 2095510"/>
              <a:gd name="connsiteX7" fmla="*/ 2146109 w 3246216"/>
              <a:gd name="connsiteY7" fmla="*/ 1778273 h 2095510"/>
              <a:gd name="connsiteX8" fmla="*/ 2564585 w 3246216"/>
              <a:gd name="connsiteY8" fmla="*/ 1113433 h 2095510"/>
              <a:gd name="connsiteX9" fmla="*/ 2808878 w 3246216"/>
              <a:gd name="connsiteY9" fmla="*/ 1459580 h 2095510"/>
              <a:gd name="connsiteX10" fmla="*/ 3140864 w 3246216"/>
              <a:gd name="connsiteY10" fmla="*/ 744779 h 2095510"/>
              <a:gd name="connsiteX11" fmla="*/ 3032055 w 3246216"/>
              <a:gd name="connsiteY11" fmla="*/ 874584 h 2095510"/>
              <a:gd name="connsiteX12" fmla="*/ 2879814 w 3246216"/>
              <a:gd name="connsiteY12" fmla="*/ 263199 h 2095510"/>
              <a:gd name="connsiteX13" fmla="*/ 2885525 w 3246216"/>
              <a:gd name="connsiteY13" fmla="*/ 324513 h 2095510"/>
              <a:gd name="connsiteX14" fmla="*/ 2185034 w 3246216"/>
              <a:gd name="connsiteY14" fmla="*/ 191700 h 2095510"/>
              <a:gd name="connsiteX15" fmla="*/ 2240790 w 3246216"/>
              <a:gd name="connsiteY15" fmla="*/ 113506 h 2095510"/>
              <a:gd name="connsiteX16" fmla="*/ 1663760 w 3246216"/>
              <a:gd name="connsiteY16" fmla="*/ 228953 h 2095510"/>
              <a:gd name="connsiteX17" fmla="*/ 1690737 w 3246216"/>
              <a:gd name="connsiteY17" fmla="*/ 161528 h 2095510"/>
              <a:gd name="connsiteX18" fmla="*/ 1052014 w 3246216"/>
              <a:gd name="connsiteY18" fmla="*/ 251849 h 2095510"/>
              <a:gd name="connsiteX19" fmla="*/ 1149701 w 3246216"/>
              <a:gd name="connsiteY19" fmla="*/ 317236 h 2095510"/>
              <a:gd name="connsiteX20" fmla="*/ 310118 w 3246216"/>
              <a:gd name="connsiteY20" fmla="*/ 765879 h 2095510"/>
              <a:gd name="connsiteX21" fmla="*/ 293061 w 3246216"/>
              <a:gd name="connsiteY21" fmla="*/ 697048 h 209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46216" h="2095510" fill="none" extrusionOk="0">
                <a:moveTo>
                  <a:pt x="293061" y="697048"/>
                </a:moveTo>
                <a:cubicBezTo>
                  <a:pt x="267994" y="559343"/>
                  <a:pt x="324359" y="447371"/>
                  <a:pt x="422534" y="335039"/>
                </a:cubicBezTo>
                <a:cubicBezTo>
                  <a:pt x="555788" y="204875"/>
                  <a:pt x="845258" y="100611"/>
                  <a:pt x="1052390" y="252334"/>
                </a:cubicBezTo>
                <a:cubicBezTo>
                  <a:pt x="1191948" y="41633"/>
                  <a:pt x="1511942" y="64820"/>
                  <a:pt x="1687431" y="166476"/>
                </a:cubicBezTo>
                <a:cubicBezTo>
                  <a:pt x="1717897" y="106202"/>
                  <a:pt x="1838089" y="11513"/>
                  <a:pt x="1934879" y="9701"/>
                </a:cubicBezTo>
                <a:cubicBezTo>
                  <a:pt x="2046494" y="1946"/>
                  <a:pt x="2167098" y="61157"/>
                  <a:pt x="2241767" y="120346"/>
                </a:cubicBezTo>
                <a:cubicBezTo>
                  <a:pt x="2369159" y="31619"/>
                  <a:pt x="2532355" y="-12577"/>
                  <a:pt x="2664827" y="33469"/>
                </a:cubicBezTo>
                <a:cubicBezTo>
                  <a:pt x="2764629" y="89866"/>
                  <a:pt x="2866458" y="170222"/>
                  <a:pt x="2879363" y="270476"/>
                </a:cubicBezTo>
                <a:cubicBezTo>
                  <a:pt x="2999852" y="293003"/>
                  <a:pt x="3106397" y="389427"/>
                  <a:pt x="3154690" y="500497"/>
                </a:cubicBezTo>
                <a:cubicBezTo>
                  <a:pt x="3184183" y="577213"/>
                  <a:pt x="3182888" y="665375"/>
                  <a:pt x="3142367" y="749920"/>
                </a:cubicBezTo>
                <a:cubicBezTo>
                  <a:pt x="3215199" y="866118"/>
                  <a:pt x="3274919" y="1021084"/>
                  <a:pt x="3232389" y="1131284"/>
                </a:cubicBezTo>
                <a:cubicBezTo>
                  <a:pt x="3182286" y="1330200"/>
                  <a:pt x="2985030" y="1464243"/>
                  <a:pt x="2810682" y="1465110"/>
                </a:cubicBezTo>
                <a:cubicBezTo>
                  <a:pt x="2830662" y="1583233"/>
                  <a:pt x="2760529" y="1697345"/>
                  <a:pt x="2659717" y="1751157"/>
                </a:cubicBezTo>
                <a:cubicBezTo>
                  <a:pt x="2488039" y="1845258"/>
                  <a:pt x="2284484" y="1873186"/>
                  <a:pt x="2145733" y="1785791"/>
                </a:cubicBezTo>
                <a:cubicBezTo>
                  <a:pt x="2087392" y="1943518"/>
                  <a:pt x="1924276" y="2055610"/>
                  <a:pt x="1778430" y="2090950"/>
                </a:cubicBezTo>
                <a:cubicBezTo>
                  <a:pt x="1565144" y="2151824"/>
                  <a:pt x="1348744" y="2005036"/>
                  <a:pt x="1238371" y="1904682"/>
                </a:cubicBezTo>
                <a:cubicBezTo>
                  <a:pt x="917248" y="2109448"/>
                  <a:pt x="589393" y="1914037"/>
                  <a:pt x="436135" y="1720646"/>
                </a:cubicBezTo>
                <a:cubicBezTo>
                  <a:pt x="259472" y="1714385"/>
                  <a:pt x="168622" y="1658804"/>
                  <a:pt x="83409" y="1515849"/>
                </a:cubicBezTo>
                <a:cubicBezTo>
                  <a:pt x="59436" y="1430105"/>
                  <a:pt x="65307" y="1313882"/>
                  <a:pt x="158779" y="1239406"/>
                </a:cubicBezTo>
                <a:cubicBezTo>
                  <a:pt x="71258" y="1157215"/>
                  <a:pt x="-37059" y="1059695"/>
                  <a:pt x="-376" y="955785"/>
                </a:cubicBezTo>
                <a:cubicBezTo>
                  <a:pt x="26055" y="794570"/>
                  <a:pt x="128826" y="680931"/>
                  <a:pt x="290280" y="703693"/>
                </a:cubicBezTo>
                <a:cubicBezTo>
                  <a:pt x="291034" y="700892"/>
                  <a:pt x="292419" y="699678"/>
                  <a:pt x="293061" y="697048"/>
                </a:cubicBezTo>
                <a:close/>
              </a:path>
              <a:path w="3246216" h="2095510" fill="none" extrusionOk="0">
                <a:moveTo>
                  <a:pt x="352650" y="1269772"/>
                </a:moveTo>
                <a:cubicBezTo>
                  <a:pt x="289841" y="1280903"/>
                  <a:pt x="207152" y="1267254"/>
                  <a:pt x="162310" y="1231112"/>
                </a:cubicBezTo>
                <a:moveTo>
                  <a:pt x="520596" y="1692851"/>
                </a:moveTo>
                <a:cubicBezTo>
                  <a:pt x="496613" y="1705757"/>
                  <a:pt x="467984" y="1708760"/>
                  <a:pt x="437337" y="1711333"/>
                </a:cubicBezTo>
                <a:moveTo>
                  <a:pt x="1238221" y="1896145"/>
                </a:moveTo>
                <a:cubicBezTo>
                  <a:pt x="1223080" y="1868512"/>
                  <a:pt x="1199446" y="1841887"/>
                  <a:pt x="1188024" y="1811743"/>
                </a:cubicBezTo>
                <a:moveTo>
                  <a:pt x="2166172" y="1685672"/>
                </a:moveTo>
                <a:cubicBezTo>
                  <a:pt x="2164295" y="1721320"/>
                  <a:pt x="2150411" y="1751543"/>
                  <a:pt x="2146109" y="1778273"/>
                </a:cubicBezTo>
                <a:moveTo>
                  <a:pt x="2564585" y="1113433"/>
                </a:moveTo>
                <a:cubicBezTo>
                  <a:pt x="2714282" y="1180953"/>
                  <a:pt x="2825306" y="1336804"/>
                  <a:pt x="2808878" y="1459580"/>
                </a:cubicBezTo>
                <a:moveTo>
                  <a:pt x="3140864" y="744779"/>
                </a:moveTo>
                <a:cubicBezTo>
                  <a:pt x="3104612" y="791552"/>
                  <a:pt x="3094770" y="842471"/>
                  <a:pt x="3032055" y="874584"/>
                </a:cubicBezTo>
                <a:moveTo>
                  <a:pt x="2879814" y="263199"/>
                </a:moveTo>
                <a:cubicBezTo>
                  <a:pt x="2883627" y="284396"/>
                  <a:pt x="2884823" y="300995"/>
                  <a:pt x="2885525" y="324513"/>
                </a:cubicBezTo>
                <a:moveTo>
                  <a:pt x="2185034" y="191700"/>
                </a:moveTo>
                <a:cubicBezTo>
                  <a:pt x="2199648" y="162396"/>
                  <a:pt x="2216086" y="133179"/>
                  <a:pt x="2240790" y="113506"/>
                </a:cubicBezTo>
                <a:moveTo>
                  <a:pt x="1663760" y="228953"/>
                </a:moveTo>
                <a:cubicBezTo>
                  <a:pt x="1670986" y="210677"/>
                  <a:pt x="1679433" y="177053"/>
                  <a:pt x="1690737" y="161528"/>
                </a:cubicBezTo>
                <a:moveTo>
                  <a:pt x="1052014" y="251849"/>
                </a:moveTo>
                <a:cubicBezTo>
                  <a:pt x="1088229" y="263812"/>
                  <a:pt x="1128059" y="290330"/>
                  <a:pt x="1149701" y="317236"/>
                </a:cubicBezTo>
                <a:moveTo>
                  <a:pt x="310118" y="765879"/>
                </a:moveTo>
                <a:cubicBezTo>
                  <a:pt x="307147" y="744052"/>
                  <a:pt x="298000" y="714270"/>
                  <a:pt x="293061" y="697048"/>
                </a:cubicBezTo>
              </a:path>
              <a:path w="3246216" h="2095510" stroke="0" extrusionOk="0">
                <a:moveTo>
                  <a:pt x="293061" y="697048"/>
                </a:moveTo>
                <a:cubicBezTo>
                  <a:pt x="269138" y="562506"/>
                  <a:pt x="353438" y="422933"/>
                  <a:pt x="422534" y="335039"/>
                </a:cubicBezTo>
                <a:cubicBezTo>
                  <a:pt x="613302" y="219901"/>
                  <a:pt x="852902" y="108182"/>
                  <a:pt x="1052390" y="252334"/>
                </a:cubicBezTo>
                <a:cubicBezTo>
                  <a:pt x="1159248" y="81628"/>
                  <a:pt x="1478079" y="-25174"/>
                  <a:pt x="1687431" y="166476"/>
                </a:cubicBezTo>
                <a:cubicBezTo>
                  <a:pt x="1741896" y="76780"/>
                  <a:pt x="1831671" y="25717"/>
                  <a:pt x="1934879" y="9701"/>
                </a:cubicBezTo>
                <a:cubicBezTo>
                  <a:pt x="2056536" y="-19810"/>
                  <a:pt x="2171882" y="11127"/>
                  <a:pt x="2241767" y="120346"/>
                </a:cubicBezTo>
                <a:cubicBezTo>
                  <a:pt x="2304537" y="29043"/>
                  <a:pt x="2525877" y="-35944"/>
                  <a:pt x="2664827" y="33469"/>
                </a:cubicBezTo>
                <a:cubicBezTo>
                  <a:pt x="2761472" y="89261"/>
                  <a:pt x="2853023" y="161109"/>
                  <a:pt x="2879363" y="270476"/>
                </a:cubicBezTo>
                <a:cubicBezTo>
                  <a:pt x="3013122" y="295404"/>
                  <a:pt x="3118775" y="381489"/>
                  <a:pt x="3154690" y="500497"/>
                </a:cubicBezTo>
                <a:cubicBezTo>
                  <a:pt x="3179688" y="583855"/>
                  <a:pt x="3191403" y="677900"/>
                  <a:pt x="3142367" y="749920"/>
                </a:cubicBezTo>
                <a:cubicBezTo>
                  <a:pt x="3251335" y="857519"/>
                  <a:pt x="3260198" y="962548"/>
                  <a:pt x="3232389" y="1131284"/>
                </a:cubicBezTo>
                <a:cubicBezTo>
                  <a:pt x="3183784" y="1311514"/>
                  <a:pt x="3069776" y="1438134"/>
                  <a:pt x="2810682" y="1465110"/>
                </a:cubicBezTo>
                <a:cubicBezTo>
                  <a:pt x="2807938" y="1552449"/>
                  <a:pt x="2741374" y="1676647"/>
                  <a:pt x="2659717" y="1751157"/>
                </a:cubicBezTo>
                <a:cubicBezTo>
                  <a:pt x="2522270" y="1904443"/>
                  <a:pt x="2300387" y="1920151"/>
                  <a:pt x="2145733" y="1785791"/>
                </a:cubicBezTo>
                <a:cubicBezTo>
                  <a:pt x="2071313" y="1954719"/>
                  <a:pt x="1943725" y="2046426"/>
                  <a:pt x="1778430" y="2090950"/>
                </a:cubicBezTo>
                <a:cubicBezTo>
                  <a:pt x="1561187" y="2088006"/>
                  <a:pt x="1366888" y="2107398"/>
                  <a:pt x="1238371" y="1904682"/>
                </a:cubicBezTo>
                <a:cubicBezTo>
                  <a:pt x="953837" y="2054766"/>
                  <a:pt x="613068" y="2006479"/>
                  <a:pt x="436135" y="1720646"/>
                </a:cubicBezTo>
                <a:cubicBezTo>
                  <a:pt x="260633" y="1774492"/>
                  <a:pt x="144974" y="1675109"/>
                  <a:pt x="83409" y="1515849"/>
                </a:cubicBezTo>
                <a:cubicBezTo>
                  <a:pt x="60815" y="1419733"/>
                  <a:pt x="98839" y="1318417"/>
                  <a:pt x="158779" y="1239406"/>
                </a:cubicBezTo>
                <a:cubicBezTo>
                  <a:pt x="61102" y="1205151"/>
                  <a:pt x="-14683" y="1076873"/>
                  <a:pt x="-376" y="955785"/>
                </a:cubicBezTo>
                <a:cubicBezTo>
                  <a:pt x="6723" y="801436"/>
                  <a:pt x="134620" y="707587"/>
                  <a:pt x="290280" y="703693"/>
                </a:cubicBezTo>
                <a:cubicBezTo>
                  <a:pt x="291204" y="701552"/>
                  <a:pt x="292136" y="699469"/>
                  <a:pt x="293061" y="697048"/>
                </a:cubicBezTo>
                <a:close/>
              </a:path>
              <a:path w="3246216" h="2095510" fill="none" stroke="0" extrusionOk="0">
                <a:moveTo>
                  <a:pt x="352650" y="1269772"/>
                </a:moveTo>
                <a:cubicBezTo>
                  <a:pt x="289015" y="1256256"/>
                  <a:pt x="206738" y="1263843"/>
                  <a:pt x="162310" y="1231112"/>
                </a:cubicBezTo>
                <a:moveTo>
                  <a:pt x="520596" y="1692851"/>
                </a:moveTo>
                <a:cubicBezTo>
                  <a:pt x="492129" y="1702345"/>
                  <a:pt x="460932" y="1701870"/>
                  <a:pt x="437337" y="1711333"/>
                </a:cubicBezTo>
                <a:moveTo>
                  <a:pt x="1238221" y="1896145"/>
                </a:moveTo>
                <a:cubicBezTo>
                  <a:pt x="1212460" y="1864134"/>
                  <a:pt x="1201313" y="1839365"/>
                  <a:pt x="1188024" y="1811743"/>
                </a:cubicBezTo>
                <a:moveTo>
                  <a:pt x="2166172" y="1685672"/>
                </a:moveTo>
                <a:cubicBezTo>
                  <a:pt x="2155529" y="1716776"/>
                  <a:pt x="2161995" y="1753039"/>
                  <a:pt x="2146109" y="1778273"/>
                </a:cubicBezTo>
                <a:moveTo>
                  <a:pt x="2564585" y="1113433"/>
                </a:moveTo>
                <a:cubicBezTo>
                  <a:pt x="2725903" y="1169172"/>
                  <a:pt x="2785740" y="1278294"/>
                  <a:pt x="2808878" y="1459580"/>
                </a:cubicBezTo>
                <a:moveTo>
                  <a:pt x="3140864" y="744779"/>
                </a:moveTo>
                <a:cubicBezTo>
                  <a:pt x="3119359" y="804687"/>
                  <a:pt x="3083736" y="833987"/>
                  <a:pt x="3032055" y="874584"/>
                </a:cubicBezTo>
                <a:moveTo>
                  <a:pt x="2879814" y="263199"/>
                </a:moveTo>
                <a:cubicBezTo>
                  <a:pt x="2879501" y="280023"/>
                  <a:pt x="2882454" y="301466"/>
                  <a:pt x="2885525" y="324513"/>
                </a:cubicBezTo>
                <a:moveTo>
                  <a:pt x="2185034" y="191700"/>
                </a:moveTo>
                <a:cubicBezTo>
                  <a:pt x="2193232" y="160573"/>
                  <a:pt x="2211081" y="130710"/>
                  <a:pt x="2240790" y="113506"/>
                </a:cubicBezTo>
                <a:moveTo>
                  <a:pt x="1663760" y="228953"/>
                </a:moveTo>
                <a:cubicBezTo>
                  <a:pt x="1669192" y="201243"/>
                  <a:pt x="1682522" y="177537"/>
                  <a:pt x="1690737" y="161528"/>
                </a:cubicBezTo>
                <a:moveTo>
                  <a:pt x="1052014" y="251849"/>
                </a:moveTo>
                <a:cubicBezTo>
                  <a:pt x="1089967" y="269959"/>
                  <a:pt x="1119915" y="298478"/>
                  <a:pt x="1149701" y="317236"/>
                </a:cubicBezTo>
                <a:moveTo>
                  <a:pt x="310118" y="765879"/>
                </a:moveTo>
                <a:cubicBezTo>
                  <a:pt x="301258" y="744541"/>
                  <a:pt x="300171" y="725457"/>
                  <a:pt x="293061" y="697048"/>
                </a:cubicBezTo>
              </a:path>
            </a:pathLst>
          </a:custGeom>
          <a:solidFill>
            <a:schemeClr val="accent1">
              <a:lumMod val="40000"/>
              <a:lumOff val="60000"/>
            </a:schemeClr>
          </a:solidFill>
          <a:ln w="76200">
            <a:solidFill>
              <a:schemeClr val="accent1">
                <a:lumMod val="50000"/>
              </a:schemeClr>
            </a:solidFill>
            <a:extLst>
              <a:ext uri="{C807C97D-BFC1-408E-A445-0C87EB9F89A2}">
                <ask:lineSketchStyleProps xmlns:ask="http://schemas.microsoft.com/office/drawing/2018/sketchyshapes" sd="3175335587">
                  <a:prstGeom prst="cloud">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5" name="TextBox 4">
            <a:extLst>
              <a:ext uri="{FF2B5EF4-FFF2-40B4-BE49-F238E27FC236}">
                <a16:creationId xmlns:a16="http://schemas.microsoft.com/office/drawing/2014/main" id="{D4D3014A-5BCC-48E3-AB9A-204569D2DC9E}"/>
              </a:ext>
            </a:extLst>
          </p:cNvPr>
          <p:cNvSpPr txBox="1"/>
          <p:nvPr/>
        </p:nvSpPr>
        <p:spPr>
          <a:xfrm rot="20971443">
            <a:off x="3593544" y="3471377"/>
            <a:ext cx="1956907" cy="769441"/>
          </a:xfrm>
          <a:prstGeom prst="rect">
            <a:avLst/>
          </a:prstGeom>
          <a:noFill/>
        </p:spPr>
        <p:txBody>
          <a:bodyPr wrap="square" rtlCol="0">
            <a:spAutoFit/>
          </a:bodyPr>
          <a:lstStyle/>
          <a:p>
            <a:r>
              <a:rPr lang="en-GB" sz="4400" b="1" dirty="0">
                <a:latin typeface="Century Gothic" panose="020B0502020202020204" pitchFamily="34" charset="0"/>
              </a:rPr>
              <a:t>1,460!</a:t>
            </a:r>
          </a:p>
        </p:txBody>
      </p:sp>
    </p:spTree>
    <p:extLst>
      <p:ext uri="{BB962C8B-B14F-4D97-AF65-F5344CB8AC3E}">
        <p14:creationId xmlns:p14="http://schemas.microsoft.com/office/powerpoint/2010/main" val="31192319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1865F8-5544-0648-926F-2B153E0F97CD}"/>
              </a:ext>
            </a:extLst>
          </p:cNvPr>
          <p:cNvSpPr/>
          <p:nvPr/>
        </p:nvSpPr>
        <p:spPr>
          <a:xfrm>
            <a:off x="473503" y="2794664"/>
            <a:ext cx="5405462" cy="3477875"/>
          </a:xfrm>
          <a:prstGeom prst="rect">
            <a:avLst/>
          </a:prstGeom>
        </p:spPr>
        <p:txBody>
          <a:bodyPr wrap="square">
            <a:spAutoFit/>
          </a:bodyPr>
          <a:lstStyle/>
          <a:p>
            <a:endParaRPr lang="en-GB" sz="2800" dirty="0">
              <a:solidFill>
                <a:srgbClr val="404040"/>
              </a:solidFill>
              <a:latin typeface="Century Gothic" panose="020B0502020202020204" pitchFamily="34" charset="0"/>
              <a:cs typeface="Arial" panose="020B0604020202020204" pitchFamily="34" charset="0"/>
            </a:endParaRPr>
          </a:p>
          <a:p>
            <a:pPr marL="342900" indent="-342900">
              <a:buFont typeface="Arial" panose="020B0604020202020204" pitchFamily="34" charset="0"/>
              <a:buChar char="•"/>
            </a:pPr>
            <a:r>
              <a:rPr lang="en-GB" sz="2800" dirty="0">
                <a:solidFill>
                  <a:srgbClr val="404040"/>
                </a:solidFill>
                <a:latin typeface="Century Gothic" panose="020B0502020202020204" pitchFamily="34" charset="0"/>
                <a:cs typeface="Arial" panose="020B0604020202020204" pitchFamily="34" charset="0"/>
              </a:rPr>
              <a:t>You can usually find water stations in most public places, train stations, hospitals, schools, waiting areas etc. </a:t>
            </a:r>
          </a:p>
          <a:p>
            <a:pPr marL="342900" indent="-342900">
              <a:buFont typeface="Arial" panose="020B0604020202020204" pitchFamily="34" charset="0"/>
              <a:buChar char="•"/>
            </a:pPr>
            <a:r>
              <a:rPr lang="en-GB" sz="2800" dirty="0">
                <a:solidFill>
                  <a:srgbClr val="404040"/>
                </a:solidFill>
                <a:latin typeface="Century Gothic" panose="020B0502020202020204" pitchFamily="34" charset="0"/>
                <a:cs typeface="Arial" panose="020B0604020202020204" pitchFamily="34" charset="0"/>
              </a:rPr>
              <a:t>Look out for Refill stations!</a:t>
            </a:r>
          </a:p>
          <a:p>
            <a:pPr marL="342900" indent="-342900">
              <a:buFont typeface="Arial" panose="020B0604020202020204" pitchFamily="34" charset="0"/>
              <a:buChar char="•"/>
            </a:pPr>
            <a:endParaRPr lang="en-GB" sz="2400" dirty="0">
              <a:solidFill>
                <a:srgbClr val="40404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24FEDDB-B20D-4CEA-ADFF-CEE5ED2706CB}"/>
              </a:ext>
            </a:extLst>
          </p:cNvPr>
          <p:cNvPicPr>
            <a:picLocks noChangeAspect="1"/>
          </p:cNvPicPr>
          <p:nvPr/>
        </p:nvPicPr>
        <p:blipFill rotWithShape="1">
          <a:blip r:embed="rId3">
            <a:extLst>
              <a:ext uri="{28A0092B-C50C-407E-A947-70E740481C1C}">
                <a14:useLocalDpi xmlns:a14="http://schemas.microsoft.com/office/drawing/2010/main" val="0"/>
              </a:ext>
            </a:extLst>
          </a:blip>
          <a:srcRect l="34504" t="29730" r="37387" b="28649"/>
          <a:stretch/>
        </p:blipFill>
        <p:spPr>
          <a:xfrm>
            <a:off x="6710447" y="1977808"/>
            <a:ext cx="1960050" cy="2902383"/>
          </a:xfrm>
          <a:prstGeom prst="rect">
            <a:avLst/>
          </a:prstGeom>
        </p:spPr>
      </p:pic>
      <p:pic>
        <p:nvPicPr>
          <p:cNvPr id="7" name="Picture 6" descr="A picture containing dark, light, night sky&#10;&#10;Description automatically generated">
            <a:extLst>
              <a:ext uri="{FF2B5EF4-FFF2-40B4-BE49-F238E27FC236}">
                <a16:creationId xmlns:a16="http://schemas.microsoft.com/office/drawing/2014/main" id="{1D0ADCEC-0BD8-43C8-8340-57D288AFB0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603" t="29189" r="33063" b="28468"/>
          <a:stretch/>
        </p:blipFill>
        <p:spPr>
          <a:xfrm>
            <a:off x="7911092" y="3776810"/>
            <a:ext cx="759405" cy="964649"/>
          </a:xfrm>
          <a:prstGeom prst="rect">
            <a:avLst/>
          </a:prstGeom>
        </p:spPr>
      </p:pic>
      <p:sp>
        <p:nvSpPr>
          <p:cNvPr id="9" name="TextBox 8">
            <a:extLst>
              <a:ext uri="{FF2B5EF4-FFF2-40B4-BE49-F238E27FC236}">
                <a16:creationId xmlns:a16="http://schemas.microsoft.com/office/drawing/2014/main" id="{B10829FE-02D7-4B02-93D8-FAD609CAF7C6}"/>
              </a:ext>
            </a:extLst>
          </p:cNvPr>
          <p:cNvSpPr txBox="1"/>
          <p:nvPr/>
        </p:nvSpPr>
        <p:spPr>
          <a:xfrm rot="21426940">
            <a:off x="725444" y="303045"/>
            <a:ext cx="7693108" cy="1323439"/>
          </a:xfrm>
          <a:prstGeom prst="rect">
            <a:avLst/>
          </a:prstGeom>
          <a:noFill/>
        </p:spPr>
        <p:txBody>
          <a:bodyPr wrap="square" rtlCol="0">
            <a:spAutoFit/>
          </a:bodyPr>
          <a:lstStyle/>
          <a:p>
            <a:pPr algn="ctr"/>
            <a:r>
              <a:rPr lang="en-GB" sz="4000" dirty="0">
                <a:solidFill>
                  <a:schemeClr val="bg1"/>
                </a:solidFill>
                <a:latin typeface="Century Gothic" panose="020B0502020202020204" pitchFamily="34" charset="0"/>
                <a:cs typeface="Arial" panose="020B0604020202020204" pitchFamily="34" charset="0"/>
              </a:rPr>
              <a:t>Where can you refill your </a:t>
            </a:r>
            <a:r>
              <a:rPr lang="en-GB" sz="4000" b="1" dirty="0">
                <a:solidFill>
                  <a:schemeClr val="bg1"/>
                </a:solidFill>
                <a:latin typeface="Century Gothic" panose="020B0502020202020204" pitchFamily="34" charset="0"/>
                <a:cs typeface="Arial" panose="020B0604020202020204" pitchFamily="34" charset="0"/>
              </a:rPr>
              <a:t>GULP water bottle?</a:t>
            </a:r>
            <a:r>
              <a:rPr lang="en-GB" sz="4000" dirty="0">
                <a:solidFill>
                  <a:schemeClr val="bg1"/>
                </a:solidFill>
                <a:latin typeface="Century Gothic" panose="020B0502020202020204" pitchFamily="34" charset="0"/>
                <a:cs typeface="Arial" panose="020B0604020202020204" pitchFamily="34" charset="0"/>
              </a:rPr>
              <a:t> </a:t>
            </a:r>
          </a:p>
        </p:txBody>
      </p:sp>
      <p:pic>
        <p:nvPicPr>
          <p:cNvPr id="10" name="Picture 2" descr="Image result for refill">
            <a:extLst>
              <a:ext uri="{FF2B5EF4-FFF2-40B4-BE49-F238E27FC236}">
                <a16:creationId xmlns:a16="http://schemas.microsoft.com/office/drawing/2014/main" id="{6A71240C-24C7-45B2-9918-9C8C7AB721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6188" y="4880191"/>
            <a:ext cx="1663000" cy="166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7514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FD15D9-7786-FB42-B4E9-66E799DF683A}"/>
              </a:ext>
            </a:extLst>
          </p:cNvPr>
          <p:cNvSpPr/>
          <p:nvPr/>
        </p:nvSpPr>
        <p:spPr>
          <a:xfrm rot="21375893">
            <a:off x="600273" y="727638"/>
            <a:ext cx="7904146" cy="702423"/>
          </a:xfrm>
          <a:prstGeom prst="rect">
            <a:avLst/>
          </a:prstGeom>
        </p:spPr>
        <p:txBody>
          <a:bodyPr wrap="square">
            <a:spAutoFit/>
          </a:bodyPr>
          <a:lstStyle/>
          <a:p>
            <a:r>
              <a:rPr lang="en-GB" sz="4000" b="1" dirty="0">
                <a:solidFill>
                  <a:schemeClr val="bg1"/>
                </a:solidFill>
                <a:latin typeface="Century Gothic" panose="020B0502020202020204" pitchFamily="34" charset="0"/>
              </a:rPr>
              <a:t>It’s time to #GiveUpLovingPop!</a:t>
            </a:r>
            <a:endParaRPr lang="en-US" sz="4000" b="1"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2F1CD818-591F-C14C-A76B-0EAEC82C8B14}"/>
              </a:ext>
            </a:extLst>
          </p:cNvPr>
          <p:cNvSpPr/>
          <p:nvPr/>
        </p:nvSpPr>
        <p:spPr>
          <a:xfrm>
            <a:off x="195660" y="2205156"/>
            <a:ext cx="8752679" cy="3416320"/>
          </a:xfrm>
          <a:prstGeom prst="rect">
            <a:avLst/>
          </a:prstGeom>
        </p:spPr>
        <p:txBody>
          <a:bodyPr wrap="square">
            <a:spAutoFit/>
          </a:bodyPr>
          <a:lstStyle/>
          <a:p>
            <a:pPr marL="342900" indent="-342900">
              <a:buFont typeface="Arial" panose="020B0604020202020204" pitchFamily="34" charset="0"/>
              <a:buChar char="•"/>
            </a:pPr>
            <a:r>
              <a:rPr lang="en-GB" sz="2400" dirty="0">
                <a:solidFill>
                  <a:schemeClr val="tx1">
                    <a:lumMod val="75000"/>
                    <a:lumOff val="25000"/>
                  </a:schemeClr>
                </a:solidFill>
                <a:latin typeface="Century Gothic" panose="020B0502020202020204" pitchFamily="34" charset="0"/>
                <a:cs typeface="Arial" panose="020B0604020202020204" pitchFamily="34" charset="0"/>
              </a:rPr>
              <a:t>In the UK we buy </a:t>
            </a:r>
            <a:r>
              <a:rPr lang="en-GB" sz="2400" b="1" dirty="0">
                <a:solidFill>
                  <a:srgbClr val="D1232A"/>
                </a:solidFill>
                <a:latin typeface="Century Gothic" panose="020B0502020202020204" pitchFamily="34" charset="0"/>
                <a:cs typeface="Arial" panose="020B0604020202020204" pitchFamily="34" charset="0"/>
              </a:rPr>
              <a:t>35 MILLION </a:t>
            </a:r>
            <a:r>
              <a:rPr lang="en-GB" sz="2400" dirty="0">
                <a:solidFill>
                  <a:schemeClr val="tx1">
                    <a:lumMod val="75000"/>
                    <a:lumOff val="25000"/>
                  </a:schemeClr>
                </a:solidFill>
                <a:latin typeface="Century Gothic" panose="020B0502020202020204" pitchFamily="34" charset="0"/>
                <a:cs typeface="Arial" panose="020B0604020202020204" pitchFamily="34" charset="0"/>
              </a:rPr>
              <a:t>plastic bottles every day - the same weight as </a:t>
            </a:r>
            <a:r>
              <a:rPr lang="en-GB" sz="2400" b="1" i="1" dirty="0">
                <a:solidFill>
                  <a:srgbClr val="D1232A"/>
                </a:solidFill>
                <a:latin typeface="Century Gothic" panose="020B0502020202020204" pitchFamily="34" charset="0"/>
                <a:cs typeface="Arial" panose="020B0604020202020204" pitchFamily="34" charset="0"/>
              </a:rPr>
              <a:t>12 Blue Whales </a:t>
            </a:r>
            <a:r>
              <a:rPr lang="en-GB" sz="2400" dirty="0">
                <a:solidFill>
                  <a:schemeClr val="tx1">
                    <a:lumMod val="75000"/>
                    <a:lumOff val="25000"/>
                  </a:schemeClr>
                </a:solidFill>
                <a:latin typeface="Century Gothic" panose="020B0502020202020204" pitchFamily="34" charset="0"/>
                <a:cs typeface="Arial" panose="020B0604020202020204" pitchFamily="34" charset="0"/>
              </a:rPr>
              <a:t>(the largest animal </a:t>
            </a:r>
            <a:r>
              <a:rPr lang="en-GB" sz="2400" i="1" dirty="0">
                <a:solidFill>
                  <a:schemeClr val="tx1">
                    <a:lumMod val="75000"/>
                    <a:lumOff val="25000"/>
                  </a:schemeClr>
                </a:solidFill>
                <a:latin typeface="Century Gothic" panose="020B0502020202020204" pitchFamily="34" charset="0"/>
                <a:cs typeface="Arial" panose="020B0604020202020204" pitchFamily="34" charset="0"/>
              </a:rPr>
              <a:t>ever</a:t>
            </a:r>
            <a:r>
              <a:rPr lang="en-GB" sz="2400" dirty="0">
                <a:solidFill>
                  <a:schemeClr val="tx1">
                    <a:lumMod val="75000"/>
                    <a:lumOff val="25000"/>
                  </a:schemeClr>
                </a:solidFill>
                <a:latin typeface="Century Gothic" panose="020B0502020202020204" pitchFamily="34" charset="0"/>
                <a:cs typeface="Arial" panose="020B0604020202020204" pitchFamily="34" charset="0"/>
              </a:rPr>
              <a:t> to have existed!)</a:t>
            </a:r>
          </a:p>
          <a:p>
            <a:endParaRPr lang="en-GB" sz="2400" dirty="0">
              <a:solidFill>
                <a:schemeClr val="tx1">
                  <a:lumMod val="75000"/>
                  <a:lumOff val="25000"/>
                </a:schemeClr>
              </a:solidFill>
              <a:latin typeface="Century Gothic" panose="020B0502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chemeClr val="tx1">
                    <a:lumMod val="75000"/>
                    <a:lumOff val="25000"/>
                  </a:schemeClr>
                </a:solidFill>
                <a:latin typeface="Century Gothic" panose="020B0502020202020204" pitchFamily="34" charset="0"/>
                <a:cs typeface="Arial" panose="020B0604020202020204" pitchFamily="34" charset="0"/>
              </a:rPr>
              <a:t>Many of these drinks can be </a:t>
            </a:r>
            <a:r>
              <a:rPr lang="en-GB" sz="2400" b="1" dirty="0">
                <a:solidFill>
                  <a:srgbClr val="D1232A"/>
                </a:solidFill>
                <a:latin typeface="Century Gothic" panose="020B0502020202020204" pitchFamily="34" charset="0"/>
                <a:cs typeface="Arial" panose="020B0604020202020204" pitchFamily="34" charset="0"/>
              </a:rPr>
              <a:t>high in sugar</a:t>
            </a:r>
          </a:p>
          <a:p>
            <a:pPr marL="342900" indent="-342900">
              <a:buFont typeface="Arial" panose="020B0604020202020204" pitchFamily="34" charset="0"/>
              <a:buChar char="•"/>
            </a:pPr>
            <a:endParaRPr lang="en-GB" sz="2400" dirty="0">
              <a:solidFill>
                <a:schemeClr val="tx1">
                  <a:lumMod val="75000"/>
                  <a:lumOff val="25000"/>
                </a:schemeClr>
              </a:solidFill>
              <a:latin typeface="Century Gothic" panose="020B0502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chemeClr val="tx1">
                    <a:lumMod val="75000"/>
                    <a:lumOff val="25000"/>
                  </a:schemeClr>
                </a:solidFill>
                <a:latin typeface="Century Gothic" panose="020B0502020202020204" pitchFamily="34" charset="0"/>
                <a:cs typeface="Arial" panose="020B0604020202020204" pitchFamily="34" charset="0"/>
              </a:rPr>
              <a:t>Whilst opting for bottled water is a great move for your health, it may not be such a good move for the </a:t>
            </a:r>
            <a:r>
              <a:rPr lang="en-GB" sz="2400" b="1" dirty="0">
                <a:solidFill>
                  <a:srgbClr val="D1232A"/>
                </a:solidFill>
                <a:latin typeface="Century Gothic" panose="020B0502020202020204" pitchFamily="34" charset="0"/>
                <a:cs typeface="Arial" panose="020B0604020202020204" pitchFamily="34" charset="0"/>
              </a:rPr>
              <a:t>environment</a:t>
            </a:r>
            <a:r>
              <a:rPr lang="en-GB" sz="2400" dirty="0">
                <a:solidFill>
                  <a:schemeClr val="tx1">
                    <a:lumMod val="75000"/>
                    <a:lumOff val="25000"/>
                  </a:schemeClr>
                </a:solidFill>
                <a:latin typeface="Century Gothic" panose="020B0502020202020204" pitchFamily="34" charset="0"/>
                <a:cs typeface="Arial" panose="020B0604020202020204" pitchFamily="34" charset="0"/>
              </a:rPr>
              <a:t>.</a:t>
            </a:r>
          </a:p>
        </p:txBody>
      </p:sp>
      <p:pic>
        <p:nvPicPr>
          <p:cNvPr id="6146" name="Picture 2" descr="Image result for blue whale ">
            <a:extLst>
              <a:ext uri="{FF2B5EF4-FFF2-40B4-BE49-F238E27FC236}">
                <a16:creationId xmlns:a16="http://schemas.microsoft.com/office/drawing/2014/main" id="{0E640EB9-69B3-4040-9A64-91317AFAB9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10005">
            <a:off x="5188738" y="5077170"/>
            <a:ext cx="3699483" cy="1849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7073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p:cTn id="13" dur="500" fill="hold"/>
                                        <p:tgtEl>
                                          <p:spTgt spid="6146"/>
                                        </p:tgtEl>
                                        <p:attrNameLst>
                                          <p:attrName>ppt_w</p:attrName>
                                        </p:attrNameLst>
                                      </p:cBhvr>
                                      <p:tavLst>
                                        <p:tav tm="0">
                                          <p:val>
                                            <p:fltVal val="0"/>
                                          </p:val>
                                        </p:tav>
                                        <p:tav tm="100000">
                                          <p:val>
                                            <p:strVal val="#ppt_w"/>
                                          </p:val>
                                        </p:tav>
                                      </p:tavLst>
                                    </p:anim>
                                    <p:anim calcmode="lin" valueType="num">
                                      <p:cBhvr>
                                        <p:cTn id="14" dur="500" fill="hold"/>
                                        <p:tgtEl>
                                          <p:spTgt spid="6146"/>
                                        </p:tgtEl>
                                        <p:attrNameLst>
                                          <p:attrName>ppt_h</p:attrName>
                                        </p:attrNameLst>
                                      </p:cBhvr>
                                      <p:tavLst>
                                        <p:tav tm="0">
                                          <p:val>
                                            <p:fltVal val="0"/>
                                          </p:val>
                                        </p:tav>
                                        <p:tav tm="100000">
                                          <p:val>
                                            <p:strVal val="#ppt_h"/>
                                          </p:val>
                                        </p:tav>
                                      </p:tavLst>
                                    </p:anim>
                                    <p:animEffect transition="in" filter="fade">
                                      <p:cBhvr>
                                        <p:cTn id="15" dur="500"/>
                                        <p:tgtEl>
                                          <p:spTgt spid="6146"/>
                                        </p:tgtEl>
                                      </p:cBhvr>
                                    </p:animEffec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nodeType="clickEffect">
                                  <p:stCondLst>
                                    <p:cond delay="0"/>
                                  </p:stCondLst>
                                  <p:childTnLst>
                                    <p:animRot by="120000">
                                      <p:cBhvr>
                                        <p:cTn id="19" dur="100" fill="hold">
                                          <p:stCondLst>
                                            <p:cond delay="0"/>
                                          </p:stCondLst>
                                        </p:cTn>
                                        <p:tgtEl>
                                          <p:spTgt spid="6146"/>
                                        </p:tgtEl>
                                        <p:attrNameLst>
                                          <p:attrName>r</p:attrName>
                                        </p:attrNameLst>
                                      </p:cBhvr>
                                    </p:animRot>
                                    <p:animRot by="-240000">
                                      <p:cBhvr>
                                        <p:cTn id="20" dur="200" fill="hold">
                                          <p:stCondLst>
                                            <p:cond delay="200"/>
                                          </p:stCondLst>
                                        </p:cTn>
                                        <p:tgtEl>
                                          <p:spTgt spid="6146"/>
                                        </p:tgtEl>
                                        <p:attrNameLst>
                                          <p:attrName>r</p:attrName>
                                        </p:attrNameLst>
                                      </p:cBhvr>
                                    </p:animRot>
                                    <p:animRot by="240000">
                                      <p:cBhvr>
                                        <p:cTn id="21" dur="200" fill="hold">
                                          <p:stCondLst>
                                            <p:cond delay="400"/>
                                          </p:stCondLst>
                                        </p:cTn>
                                        <p:tgtEl>
                                          <p:spTgt spid="6146"/>
                                        </p:tgtEl>
                                        <p:attrNameLst>
                                          <p:attrName>r</p:attrName>
                                        </p:attrNameLst>
                                      </p:cBhvr>
                                    </p:animRot>
                                    <p:animRot by="-240000">
                                      <p:cBhvr>
                                        <p:cTn id="22" dur="200" fill="hold">
                                          <p:stCondLst>
                                            <p:cond delay="600"/>
                                          </p:stCondLst>
                                        </p:cTn>
                                        <p:tgtEl>
                                          <p:spTgt spid="6146"/>
                                        </p:tgtEl>
                                        <p:attrNameLst>
                                          <p:attrName>r</p:attrName>
                                        </p:attrNameLst>
                                      </p:cBhvr>
                                    </p:animRot>
                                    <p:animRot by="120000">
                                      <p:cBhvr>
                                        <p:cTn id="23" dur="200" fill="hold">
                                          <p:stCondLst>
                                            <p:cond delay="800"/>
                                          </p:stCondLst>
                                        </p:cTn>
                                        <p:tgtEl>
                                          <p:spTgt spid="6146"/>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DCA117-518E-774F-9288-FC2E744078B9}"/>
              </a:ext>
            </a:extLst>
          </p:cNvPr>
          <p:cNvSpPr/>
          <p:nvPr/>
        </p:nvSpPr>
        <p:spPr>
          <a:xfrm rot="21393335">
            <a:off x="414538" y="655420"/>
            <a:ext cx="8582252" cy="707886"/>
          </a:xfrm>
          <a:prstGeom prst="rect">
            <a:avLst/>
          </a:prstGeom>
        </p:spPr>
        <p:txBody>
          <a:bodyPr wrap="square">
            <a:spAutoFit/>
          </a:bodyPr>
          <a:lstStyle/>
          <a:p>
            <a:pPr algn="ctr"/>
            <a:r>
              <a:rPr lang="en-US" sz="4000" b="1" dirty="0">
                <a:solidFill>
                  <a:schemeClr val="bg1"/>
                </a:solidFill>
                <a:latin typeface="Century Gothic" panose="020B0502020202020204" pitchFamily="34" charset="0"/>
              </a:rPr>
              <a:t>Thirsty for more?</a:t>
            </a:r>
          </a:p>
        </p:txBody>
      </p:sp>
      <p:pic>
        <p:nvPicPr>
          <p:cNvPr id="9" name="Picture 8" descr="Icon&#10;&#10;Description automatically generated with medium confidence">
            <a:extLst>
              <a:ext uri="{FF2B5EF4-FFF2-40B4-BE49-F238E27FC236}">
                <a16:creationId xmlns:a16="http://schemas.microsoft.com/office/drawing/2014/main" id="{C635525E-3B47-464E-BEA7-65D9417B935B}"/>
              </a:ext>
            </a:extLst>
          </p:cNvPr>
          <p:cNvPicPr>
            <a:picLocks noChangeAspect="1"/>
          </p:cNvPicPr>
          <p:nvPr/>
        </p:nvPicPr>
        <p:blipFill rotWithShape="1">
          <a:blip r:embed="rId3">
            <a:extLst>
              <a:ext uri="{28A0092B-C50C-407E-A947-70E740481C1C}">
                <a14:useLocalDpi xmlns:a14="http://schemas.microsoft.com/office/drawing/2010/main" val="0"/>
              </a:ext>
            </a:extLst>
          </a:blip>
          <a:srcRect l="33921" t="30196" r="33333" b="29608"/>
          <a:stretch/>
        </p:blipFill>
        <p:spPr>
          <a:xfrm>
            <a:off x="6979920" y="4390932"/>
            <a:ext cx="1770783" cy="2173716"/>
          </a:xfrm>
          <a:prstGeom prst="rect">
            <a:avLst/>
          </a:prstGeom>
        </p:spPr>
      </p:pic>
      <p:sp>
        <p:nvSpPr>
          <p:cNvPr id="5" name="Rectangle 4">
            <a:extLst>
              <a:ext uri="{FF2B5EF4-FFF2-40B4-BE49-F238E27FC236}">
                <a16:creationId xmlns:a16="http://schemas.microsoft.com/office/drawing/2014/main" id="{3832CB70-3C7C-4EA3-ABED-2A4CCFD7E039}"/>
              </a:ext>
            </a:extLst>
          </p:cNvPr>
          <p:cNvSpPr/>
          <p:nvPr/>
        </p:nvSpPr>
        <p:spPr>
          <a:xfrm>
            <a:off x="393297" y="2786158"/>
            <a:ext cx="6843564" cy="3416320"/>
          </a:xfrm>
          <a:prstGeom prst="rect">
            <a:avLst/>
          </a:prstGeom>
        </p:spPr>
        <p:txBody>
          <a:bodyPr wrap="square">
            <a:spAutoFit/>
          </a:bodyPr>
          <a:lstStyle/>
          <a:p>
            <a:pPr marL="457200" indent="-457200">
              <a:buFont typeface="Arial" panose="020B0604020202020204" pitchFamily="34" charset="0"/>
              <a:buChar char="•"/>
            </a:pPr>
            <a:r>
              <a:rPr lang="en-US" sz="2400" dirty="0">
                <a:solidFill>
                  <a:srgbClr val="404040"/>
                </a:solidFill>
                <a:latin typeface="Century Gothic" panose="020B0502020202020204" pitchFamily="34" charset="0"/>
                <a:cs typeface="Arial" panose="020B0604020202020204" pitchFamily="34" charset="0"/>
              </a:rPr>
              <a:t>We need to drink lots of water to keep healthy</a:t>
            </a:r>
          </a:p>
          <a:p>
            <a:pPr marL="457200" indent="-457200">
              <a:buFont typeface="Arial" panose="020B0604020202020204" pitchFamily="34" charset="0"/>
              <a:buChar char="•"/>
            </a:pPr>
            <a:endParaRPr lang="en-US" sz="2400" dirty="0">
              <a:solidFill>
                <a:srgbClr val="404040"/>
              </a:solidFill>
              <a:latin typeface="Century Gothic" panose="020B0502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rgbClr val="404040"/>
                </a:solidFill>
                <a:latin typeface="Century Gothic" panose="020B0502020202020204" pitchFamily="34" charset="0"/>
                <a:cs typeface="Arial" panose="020B0604020202020204" pitchFamily="34" charset="0"/>
              </a:rPr>
              <a:t>Our </a:t>
            </a:r>
            <a:r>
              <a:rPr lang="en-US" sz="2400" b="1" dirty="0">
                <a:solidFill>
                  <a:srgbClr val="D1232A"/>
                </a:solidFill>
                <a:latin typeface="Century Gothic" panose="020B0502020202020204" pitchFamily="34" charset="0"/>
                <a:cs typeface="Arial" panose="020B0604020202020204" pitchFamily="34" charset="0"/>
              </a:rPr>
              <a:t>brain</a:t>
            </a:r>
            <a:r>
              <a:rPr lang="en-US" sz="2400" dirty="0">
                <a:solidFill>
                  <a:srgbClr val="404040"/>
                </a:solidFill>
                <a:latin typeface="Century Gothic" panose="020B0502020202020204" pitchFamily="34" charset="0"/>
                <a:cs typeface="Arial" panose="020B0604020202020204" pitchFamily="34" charset="0"/>
              </a:rPr>
              <a:t> is made up of </a:t>
            </a:r>
            <a:r>
              <a:rPr lang="en-US" sz="2400" dirty="0">
                <a:latin typeface="Century Gothic" panose="020B0502020202020204" pitchFamily="34" charset="0"/>
                <a:cs typeface="Arial" panose="020B0604020202020204" pitchFamily="34" charset="0"/>
              </a:rPr>
              <a:t>a lot of water, and not drinking enough can make it tricky to learn and work hard at school</a:t>
            </a:r>
          </a:p>
          <a:p>
            <a:pPr marL="457200" indent="-457200">
              <a:buFont typeface="Arial" panose="020B0604020202020204" pitchFamily="34" charset="0"/>
              <a:buChar char="•"/>
            </a:pPr>
            <a:endParaRPr lang="en-US" sz="2400" dirty="0">
              <a:solidFill>
                <a:srgbClr val="404040"/>
              </a:solidFill>
              <a:latin typeface="Century Gothic" panose="020B0502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rgbClr val="404040"/>
                </a:solidFill>
                <a:latin typeface="Century Gothic" panose="020B0502020202020204" pitchFamily="34" charset="0"/>
                <a:cs typeface="Arial" panose="020B0604020202020204" pitchFamily="34" charset="0"/>
              </a:rPr>
              <a:t>So refilling our water bottles is good for our health and for the planet – simples!</a:t>
            </a:r>
          </a:p>
        </p:txBody>
      </p:sp>
    </p:spTree>
    <p:extLst>
      <p:ext uri="{BB962C8B-B14F-4D97-AF65-F5344CB8AC3E}">
        <p14:creationId xmlns:p14="http://schemas.microsoft.com/office/powerpoint/2010/main" val="15445932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DCA117-518E-774F-9288-FC2E744078B9}"/>
              </a:ext>
            </a:extLst>
          </p:cNvPr>
          <p:cNvSpPr/>
          <p:nvPr/>
        </p:nvSpPr>
        <p:spPr>
          <a:xfrm rot="21393335">
            <a:off x="414538" y="655420"/>
            <a:ext cx="8582252" cy="707886"/>
          </a:xfrm>
          <a:prstGeom prst="rect">
            <a:avLst/>
          </a:prstGeom>
        </p:spPr>
        <p:txBody>
          <a:bodyPr wrap="square">
            <a:spAutoFit/>
          </a:bodyPr>
          <a:lstStyle/>
          <a:p>
            <a:pPr algn="ctr"/>
            <a:r>
              <a:rPr lang="en-US" sz="4000" b="1" dirty="0">
                <a:solidFill>
                  <a:schemeClr val="bg1"/>
                </a:solidFill>
                <a:latin typeface="Century Gothic" panose="020B0502020202020204" pitchFamily="34" charset="0"/>
              </a:rPr>
              <a:t>Hands up…</a:t>
            </a:r>
          </a:p>
        </p:txBody>
      </p:sp>
      <p:sp>
        <p:nvSpPr>
          <p:cNvPr id="5" name="Rectangle 4">
            <a:extLst>
              <a:ext uri="{FF2B5EF4-FFF2-40B4-BE49-F238E27FC236}">
                <a16:creationId xmlns:a16="http://schemas.microsoft.com/office/drawing/2014/main" id="{478E680A-0529-4B66-8CCB-BF4763CD8E9C}"/>
              </a:ext>
            </a:extLst>
          </p:cNvPr>
          <p:cNvSpPr/>
          <p:nvPr/>
        </p:nvSpPr>
        <p:spPr>
          <a:xfrm>
            <a:off x="299424" y="2843249"/>
            <a:ext cx="6843564" cy="2677656"/>
          </a:xfrm>
          <a:prstGeom prst="rect">
            <a:avLst/>
          </a:prstGeom>
        </p:spPr>
        <p:txBody>
          <a:bodyPr wrap="square">
            <a:spAutoFit/>
          </a:bodyPr>
          <a:lstStyle/>
          <a:p>
            <a:pPr marL="457200" indent="-457200">
              <a:buFont typeface="Arial" panose="020B0604020202020204" pitchFamily="34" charset="0"/>
              <a:buChar char="•"/>
            </a:pPr>
            <a:r>
              <a:rPr lang="en-US" sz="2400" dirty="0">
                <a:solidFill>
                  <a:srgbClr val="404040"/>
                </a:solidFill>
                <a:latin typeface="Century Gothic" panose="020B0502020202020204" pitchFamily="34" charset="0"/>
                <a:cs typeface="Arial" panose="020B0604020202020204" pitchFamily="34" charset="0"/>
              </a:rPr>
              <a:t>Who wants to keep our oceans, rivers and beaches clean?</a:t>
            </a:r>
          </a:p>
          <a:p>
            <a:pPr marL="457200" indent="-457200">
              <a:buFont typeface="Arial" panose="020B0604020202020204" pitchFamily="34" charset="0"/>
              <a:buChar char="•"/>
            </a:pPr>
            <a:endParaRPr lang="en-US" sz="2400" dirty="0">
              <a:solidFill>
                <a:srgbClr val="404040"/>
              </a:solidFill>
              <a:latin typeface="Century Gothic" panose="020B0502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rgbClr val="404040"/>
                </a:solidFill>
                <a:latin typeface="Century Gothic" panose="020B0502020202020204" pitchFamily="34" charset="0"/>
                <a:cs typeface="Arial" panose="020B0604020202020204" pitchFamily="34" charset="0"/>
              </a:rPr>
              <a:t>Who wants to keep our wonderful sea life safe and happy?</a:t>
            </a:r>
            <a:endParaRPr lang="en-US" sz="2400" dirty="0">
              <a:latin typeface="Century Gothic" panose="020B0502020202020204" pitchFamily="34" charset="0"/>
              <a:cs typeface="Arial" panose="020B0604020202020204" pitchFamily="34" charset="0"/>
            </a:endParaRPr>
          </a:p>
          <a:p>
            <a:pPr marL="457200" indent="-457200">
              <a:buFont typeface="Arial" panose="020B0604020202020204" pitchFamily="34" charset="0"/>
              <a:buChar char="•"/>
            </a:pPr>
            <a:endParaRPr lang="en-US" sz="2400" dirty="0">
              <a:solidFill>
                <a:srgbClr val="404040"/>
              </a:solidFill>
              <a:latin typeface="Century Gothic" panose="020B0502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rgbClr val="404040"/>
                </a:solidFill>
                <a:latin typeface="Century Gothic" panose="020B0502020202020204" pitchFamily="34" charset="0"/>
                <a:cs typeface="Arial" panose="020B0604020202020204" pitchFamily="34" charset="0"/>
              </a:rPr>
              <a:t>Who wants to #GiveUpLovingPop?</a:t>
            </a:r>
          </a:p>
        </p:txBody>
      </p:sp>
      <p:pic>
        <p:nvPicPr>
          <p:cNvPr id="6" name="Picture 5" descr="A picture containing transport, aircraft, silhouette&#10;&#10;Description automatically generated">
            <a:extLst>
              <a:ext uri="{FF2B5EF4-FFF2-40B4-BE49-F238E27FC236}">
                <a16:creationId xmlns:a16="http://schemas.microsoft.com/office/drawing/2014/main" id="{15E0B11D-934C-4B01-B889-058208AD17A0}"/>
              </a:ext>
            </a:extLst>
          </p:cNvPr>
          <p:cNvPicPr>
            <a:picLocks noChangeAspect="1"/>
          </p:cNvPicPr>
          <p:nvPr/>
        </p:nvPicPr>
        <p:blipFill rotWithShape="1">
          <a:blip r:embed="rId3">
            <a:extLst>
              <a:ext uri="{28A0092B-C50C-407E-A947-70E740481C1C}">
                <a14:useLocalDpi xmlns:a14="http://schemas.microsoft.com/office/drawing/2010/main" val="0"/>
              </a:ext>
            </a:extLst>
          </a:blip>
          <a:srcRect l="29111" t="35260" r="28963" b="34518"/>
          <a:stretch/>
        </p:blipFill>
        <p:spPr>
          <a:xfrm>
            <a:off x="6563360" y="4861162"/>
            <a:ext cx="2446944" cy="1811393"/>
          </a:xfrm>
          <a:prstGeom prst="rect">
            <a:avLst/>
          </a:prstGeom>
        </p:spPr>
      </p:pic>
    </p:spTree>
    <p:extLst>
      <p:ext uri="{BB962C8B-B14F-4D97-AF65-F5344CB8AC3E}">
        <p14:creationId xmlns:p14="http://schemas.microsoft.com/office/powerpoint/2010/main" val="37791672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ter, outdoor, ground, beach&#10;&#10;Description automatically generated">
            <a:extLst>
              <a:ext uri="{FF2B5EF4-FFF2-40B4-BE49-F238E27FC236}">
                <a16:creationId xmlns:a16="http://schemas.microsoft.com/office/drawing/2014/main" id="{2687E476-CE74-43CE-81C8-EDEFBD707C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Rounded Corners 3">
            <a:extLst>
              <a:ext uri="{FF2B5EF4-FFF2-40B4-BE49-F238E27FC236}">
                <a16:creationId xmlns:a16="http://schemas.microsoft.com/office/drawing/2014/main" id="{7077A379-0253-4E9E-B14A-30A48208F6D7}"/>
              </a:ext>
            </a:extLst>
          </p:cNvPr>
          <p:cNvSpPr/>
          <p:nvPr/>
        </p:nvSpPr>
        <p:spPr>
          <a:xfrm rot="21348675">
            <a:off x="4033520" y="203200"/>
            <a:ext cx="4957199" cy="3713480"/>
          </a:xfrm>
          <a:prstGeom prst="roundRect">
            <a:avLst/>
          </a:prstGeom>
          <a:solidFill>
            <a:srgbClr val="D1232A"/>
          </a:solidFill>
          <a:ln>
            <a:solidFill>
              <a:schemeClr val="bg1"/>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Box 2">
            <a:extLst>
              <a:ext uri="{FF2B5EF4-FFF2-40B4-BE49-F238E27FC236}">
                <a16:creationId xmlns:a16="http://schemas.microsoft.com/office/drawing/2014/main" id="{FDE68F0D-0881-48ED-A87E-F48E2C832149}"/>
              </a:ext>
            </a:extLst>
          </p:cNvPr>
          <p:cNvSpPr txBox="1">
            <a:spLocks noChangeArrowheads="1"/>
          </p:cNvSpPr>
          <p:nvPr/>
        </p:nvSpPr>
        <p:spPr bwMode="auto">
          <a:xfrm rot="21278921">
            <a:off x="4379219" y="1472920"/>
            <a:ext cx="4265801" cy="67223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eaLnBrk="0" fontAlgn="base" hangingPunct="0">
              <a:lnSpc>
                <a:spcPct val="150000"/>
              </a:lnSpc>
              <a:spcBef>
                <a:spcPct val="0"/>
              </a:spcBef>
              <a:spcAft>
                <a:spcPct val="0"/>
              </a:spcAft>
            </a:pPr>
            <a:r>
              <a:rPr lang="en-GB" altLang="en-US" sz="4000" b="1" dirty="0">
                <a:solidFill>
                  <a:srgbClr val="FFFFFF"/>
                </a:solidFill>
                <a:effectLst>
                  <a:outerShdw blurRad="50800" dist="38100" dir="2700000" algn="tl" rotWithShape="0">
                    <a:prstClr val="black">
                      <a:alpha val="40000"/>
                    </a:prstClr>
                  </a:outerShdw>
                </a:effectLst>
                <a:latin typeface="Century Gothic" panose="020B0502020202020204" pitchFamily="34" charset="0"/>
              </a:rPr>
              <a:t>@gulpNOW</a:t>
            </a:r>
          </a:p>
          <a:p>
            <a:pPr eaLnBrk="0" fontAlgn="base" hangingPunct="0">
              <a:lnSpc>
                <a:spcPct val="150000"/>
              </a:lnSpc>
              <a:spcBef>
                <a:spcPct val="0"/>
              </a:spcBef>
              <a:spcAft>
                <a:spcPct val="0"/>
              </a:spcAft>
            </a:pPr>
            <a:r>
              <a:rPr lang="en-GB" altLang="en-US" sz="2000" b="1" dirty="0">
                <a:solidFill>
                  <a:schemeClr val="bg1"/>
                </a:solidFill>
                <a:effectLst>
                  <a:outerShdw blurRad="50800" dist="38100" dir="2700000" algn="tl" rotWithShape="0">
                    <a:prstClr val="black">
                      <a:alpha val="40000"/>
                    </a:prstClr>
                  </a:outerShdw>
                </a:effectLst>
                <a:latin typeface="Century Gothic" panose="020B0502020202020204" pitchFamily="34" charset="0"/>
                <a:hlinkClick r:id="rId3">
                  <a:extLst>
                    <a:ext uri="{A12FA001-AC4F-418D-AE19-62706E023703}">
                      <ahyp:hlinkClr xmlns:ahyp="http://schemas.microsoft.com/office/drawing/2018/hyperlinkcolor" val="tx"/>
                    </a:ext>
                  </a:extLst>
                </a:hlinkClick>
              </a:rPr>
              <a:t>www.giveuplovingpop.org.uk</a:t>
            </a:r>
            <a:r>
              <a:rPr lang="en-GB" altLang="en-US" sz="2000" b="1" dirty="0">
                <a:solidFill>
                  <a:schemeClr val="bg1"/>
                </a:solidFill>
                <a:effectLst>
                  <a:outerShdw blurRad="50800" dist="38100" dir="2700000" algn="tl" rotWithShape="0">
                    <a:prstClr val="black">
                      <a:alpha val="40000"/>
                    </a:prstClr>
                  </a:outerShdw>
                </a:effectLst>
                <a:latin typeface="Century Gothic" panose="020B0502020202020204" pitchFamily="34" charset="0"/>
              </a:rPr>
              <a:t> </a:t>
            </a:r>
            <a:endParaRPr lang="en-US" altLang="en-US" sz="20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pic>
        <p:nvPicPr>
          <p:cNvPr id="6" name="Picture 3">
            <a:extLst>
              <a:ext uri="{FF2B5EF4-FFF2-40B4-BE49-F238E27FC236}">
                <a16:creationId xmlns:a16="http://schemas.microsoft.com/office/drawing/2014/main" id="{41A61E95-D081-4C8A-A884-3CD69F90D166}"/>
              </a:ext>
            </a:extLst>
          </p:cNvPr>
          <p:cNvPicPr>
            <a:picLocks noChangeAspect="1" noChangeArrowheads="1"/>
          </p:cNvPicPr>
          <p:nvPr/>
        </p:nvPicPr>
        <p:blipFill>
          <a:blip r:embed="rId4"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rot="21303740">
            <a:off x="6342862" y="503227"/>
            <a:ext cx="2163399" cy="7956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Text Box 2">
            <a:extLst>
              <a:ext uri="{FF2B5EF4-FFF2-40B4-BE49-F238E27FC236}">
                <a16:creationId xmlns:a16="http://schemas.microsoft.com/office/drawing/2014/main" id="{C3DF7FB1-F839-4740-8C13-5721C3DCF499}"/>
              </a:ext>
            </a:extLst>
          </p:cNvPr>
          <p:cNvSpPr txBox="1">
            <a:spLocks noChangeArrowheads="1"/>
          </p:cNvSpPr>
          <p:nvPr/>
        </p:nvSpPr>
        <p:spPr bwMode="auto">
          <a:xfrm rot="21278921">
            <a:off x="4594050" y="3087192"/>
            <a:ext cx="4265801" cy="67223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eaLnBrk="0" fontAlgn="base" hangingPunct="0">
              <a:lnSpc>
                <a:spcPct val="110000"/>
              </a:lnSpc>
              <a:spcBef>
                <a:spcPct val="0"/>
              </a:spcBef>
              <a:spcAft>
                <a:spcPct val="0"/>
              </a:spcAft>
            </a:pPr>
            <a:r>
              <a:rPr lang="en-GB" altLang="en-US" b="1" dirty="0">
                <a:solidFill>
                  <a:srgbClr val="FFFFFF"/>
                </a:solidFill>
                <a:latin typeface="Century Gothic" panose="020B0502020202020204" pitchFamily="34" charset="0"/>
              </a:rPr>
              <a:t>© Health Equalities Group 2022</a:t>
            </a:r>
          </a:p>
        </p:txBody>
      </p:sp>
    </p:spTree>
    <p:extLst>
      <p:ext uri="{BB962C8B-B14F-4D97-AF65-F5344CB8AC3E}">
        <p14:creationId xmlns:p14="http://schemas.microsoft.com/office/powerpoint/2010/main" val="38436014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mph" presetSubtype="0" repeatCount="2000" fill="hold" nodeType="afterEffect">
                                  <p:stCondLst>
                                    <p:cond delay="0"/>
                                  </p:stCondLst>
                                  <p:childTnLst>
                                    <p:animEffect transition="out" filter="fade">
                                      <p:cBhvr>
                                        <p:cTn id="23" dur="500" tmFilter="0, 0; .2, .5; .8, .5; 1, 0"/>
                                        <p:tgtEl>
                                          <p:spTgt spid="6"/>
                                        </p:tgtEl>
                                      </p:cBhvr>
                                    </p:animEffect>
                                    <p:animScale>
                                      <p:cBhvr>
                                        <p:cTn id="24" dur="250" autoRev="1" fill="hold"/>
                                        <p:tgtEl>
                                          <p:spTgt spid="6"/>
                                        </p:tgtEl>
                                      </p:cBhvr>
                                      <p:by x="105000" y="105000"/>
                                    </p:animScale>
                                  </p:childTnLst>
                                </p:cTn>
                              </p:par>
                              <p:par>
                                <p:cTn id="25" presetID="26"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80">
                                          <p:stCondLst>
                                            <p:cond delay="0"/>
                                          </p:stCondLst>
                                        </p:cTn>
                                        <p:tgtEl>
                                          <p:spTgt spid="7"/>
                                        </p:tgtEl>
                                      </p:cBhvr>
                                    </p:animEffect>
                                    <p:anim calcmode="lin" valueType="num">
                                      <p:cBhvr>
                                        <p:cTn id="2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3" dur="26">
                                          <p:stCondLst>
                                            <p:cond delay="650"/>
                                          </p:stCondLst>
                                        </p:cTn>
                                        <p:tgtEl>
                                          <p:spTgt spid="7"/>
                                        </p:tgtEl>
                                      </p:cBhvr>
                                      <p:to x="100000" y="60000"/>
                                    </p:animScale>
                                    <p:animScale>
                                      <p:cBhvr>
                                        <p:cTn id="34" dur="166" decel="50000">
                                          <p:stCondLst>
                                            <p:cond delay="676"/>
                                          </p:stCondLst>
                                        </p:cTn>
                                        <p:tgtEl>
                                          <p:spTgt spid="7"/>
                                        </p:tgtEl>
                                      </p:cBhvr>
                                      <p:to x="100000" y="100000"/>
                                    </p:animScale>
                                    <p:animScale>
                                      <p:cBhvr>
                                        <p:cTn id="35" dur="26">
                                          <p:stCondLst>
                                            <p:cond delay="1312"/>
                                          </p:stCondLst>
                                        </p:cTn>
                                        <p:tgtEl>
                                          <p:spTgt spid="7"/>
                                        </p:tgtEl>
                                      </p:cBhvr>
                                      <p:to x="100000" y="80000"/>
                                    </p:animScale>
                                    <p:animScale>
                                      <p:cBhvr>
                                        <p:cTn id="36" dur="166" decel="50000">
                                          <p:stCondLst>
                                            <p:cond delay="1338"/>
                                          </p:stCondLst>
                                        </p:cTn>
                                        <p:tgtEl>
                                          <p:spTgt spid="7"/>
                                        </p:tgtEl>
                                      </p:cBhvr>
                                      <p:to x="100000" y="100000"/>
                                    </p:animScale>
                                    <p:animScale>
                                      <p:cBhvr>
                                        <p:cTn id="37" dur="26">
                                          <p:stCondLst>
                                            <p:cond delay="1642"/>
                                          </p:stCondLst>
                                        </p:cTn>
                                        <p:tgtEl>
                                          <p:spTgt spid="7"/>
                                        </p:tgtEl>
                                      </p:cBhvr>
                                      <p:to x="100000" y="90000"/>
                                    </p:animScale>
                                    <p:animScale>
                                      <p:cBhvr>
                                        <p:cTn id="38" dur="166" decel="50000">
                                          <p:stCondLst>
                                            <p:cond delay="1668"/>
                                          </p:stCondLst>
                                        </p:cTn>
                                        <p:tgtEl>
                                          <p:spTgt spid="7"/>
                                        </p:tgtEl>
                                      </p:cBhvr>
                                      <p:to x="100000" y="100000"/>
                                    </p:animScale>
                                    <p:animScale>
                                      <p:cBhvr>
                                        <p:cTn id="39" dur="26">
                                          <p:stCondLst>
                                            <p:cond delay="1808"/>
                                          </p:stCondLst>
                                        </p:cTn>
                                        <p:tgtEl>
                                          <p:spTgt spid="7"/>
                                        </p:tgtEl>
                                      </p:cBhvr>
                                      <p:to x="100000" y="95000"/>
                                    </p:animScale>
                                    <p:animScale>
                                      <p:cBhvr>
                                        <p:cTn id="4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1232A"/>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4E22212-BC65-412F-B4F8-9791135520C6}"/>
              </a:ext>
            </a:extLst>
          </p:cNvPr>
          <p:cNvSpPr/>
          <p:nvPr/>
        </p:nvSpPr>
        <p:spPr>
          <a:xfrm>
            <a:off x="651120" y="727512"/>
            <a:ext cx="7841759" cy="5464328"/>
          </a:xfrm>
          <a:prstGeom prst="roundRect">
            <a:avLst/>
          </a:prstGeom>
          <a:solidFill>
            <a:schemeClr val="bg1"/>
          </a:solidFill>
          <a:ln>
            <a:solidFill>
              <a:schemeClr val="bg1"/>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6C167FF-0FEF-4534-8132-B280296661DF}"/>
              </a:ext>
            </a:extLst>
          </p:cNvPr>
          <p:cNvSpPr txBox="1"/>
          <p:nvPr/>
        </p:nvSpPr>
        <p:spPr>
          <a:xfrm>
            <a:off x="3949631" y="2310898"/>
            <a:ext cx="2666504" cy="954107"/>
          </a:xfrm>
          <a:prstGeom prst="rect">
            <a:avLst/>
          </a:prstGeom>
          <a:noFill/>
        </p:spPr>
        <p:txBody>
          <a:bodyPr wrap="square" rtlCol="0">
            <a:spAutoFit/>
          </a:bodyPr>
          <a:lstStyle/>
          <a:p>
            <a:pPr algn="ctr"/>
            <a:r>
              <a:rPr lang="en-GB" sz="2800" b="1" dirty="0">
                <a:latin typeface="Century Gothic" panose="020B0502020202020204" pitchFamily="34" charset="0"/>
              </a:rPr>
              <a:t>Straws and cutlery</a:t>
            </a:r>
          </a:p>
        </p:txBody>
      </p:sp>
      <p:sp>
        <p:nvSpPr>
          <p:cNvPr id="15" name="TextBox 14">
            <a:extLst>
              <a:ext uri="{FF2B5EF4-FFF2-40B4-BE49-F238E27FC236}">
                <a16:creationId xmlns:a16="http://schemas.microsoft.com/office/drawing/2014/main" id="{66E9D194-49A1-4EEF-8B78-5D446837353A}"/>
              </a:ext>
            </a:extLst>
          </p:cNvPr>
          <p:cNvSpPr txBox="1"/>
          <p:nvPr/>
        </p:nvSpPr>
        <p:spPr>
          <a:xfrm>
            <a:off x="1565025" y="921283"/>
            <a:ext cx="6013947" cy="1077218"/>
          </a:xfrm>
          <a:prstGeom prst="rect">
            <a:avLst/>
          </a:prstGeom>
          <a:noFill/>
        </p:spPr>
        <p:txBody>
          <a:bodyPr wrap="square" rtlCol="0">
            <a:spAutoFit/>
          </a:bodyPr>
          <a:lstStyle/>
          <a:p>
            <a:pPr algn="ctr"/>
            <a:r>
              <a:rPr lang="en-GB" sz="3200" b="1" dirty="0">
                <a:latin typeface="Century Gothic" panose="020B0502020202020204" pitchFamily="34" charset="0"/>
              </a:rPr>
              <a:t>What types of things are made from plastic?</a:t>
            </a:r>
          </a:p>
        </p:txBody>
      </p:sp>
      <p:sp>
        <p:nvSpPr>
          <p:cNvPr id="14" name="TextBox 13">
            <a:extLst>
              <a:ext uri="{FF2B5EF4-FFF2-40B4-BE49-F238E27FC236}">
                <a16:creationId xmlns:a16="http://schemas.microsoft.com/office/drawing/2014/main" id="{3E517021-BF5C-442B-A3B0-C02E67A763F5}"/>
              </a:ext>
            </a:extLst>
          </p:cNvPr>
          <p:cNvSpPr txBox="1"/>
          <p:nvPr/>
        </p:nvSpPr>
        <p:spPr>
          <a:xfrm>
            <a:off x="1277354" y="2435288"/>
            <a:ext cx="1453521" cy="523220"/>
          </a:xfrm>
          <a:prstGeom prst="rect">
            <a:avLst/>
          </a:prstGeom>
          <a:noFill/>
        </p:spPr>
        <p:txBody>
          <a:bodyPr wrap="square" rtlCol="0">
            <a:spAutoFit/>
          </a:bodyPr>
          <a:lstStyle/>
          <a:p>
            <a:pPr algn="ctr"/>
            <a:r>
              <a:rPr lang="en-GB" sz="2800" b="1" dirty="0">
                <a:latin typeface="Century Gothic" panose="020B0502020202020204" pitchFamily="34" charset="0"/>
              </a:rPr>
              <a:t>Bags</a:t>
            </a:r>
            <a:endParaRPr lang="en-GB" sz="3200" b="1" dirty="0">
              <a:latin typeface="Century Gothic" panose="020B0502020202020204" pitchFamily="34" charset="0"/>
            </a:endParaRPr>
          </a:p>
        </p:txBody>
      </p:sp>
      <p:pic>
        <p:nvPicPr>
          <p:cNvPr id="17" name="Picture 16" descr="A picture containing light&#10;&#10;Description automatically generated">
            <a:extLst>
              <a:ext uri="{FF2B5EF4-FFF2-40B4-BE49-F238E27FC236}">
                <a16:creationId xmlns:a16="http://schemas.microsoft.com/office/drawing/2014/main" id="{A2CBDC1C-DF51-43A5-BE30-88C9A4734111}"/>
              </a:ext>
            </a:extLst>
          </p:cNvPr>
          <p:cNvPicPr>
            <a:picLocks noChangeAspect="1"/>
          </p:cNvPicPr>
          <p:nvPr/>
        </p:nvPicPr>
        <p:blipFill rotWithShape="1">
          <a:blip r:embed="rId3">
            <a:extLst>
              <a:ext uri="{28A0092B-C50C-407E-A947-70E740481C1C}">
                <a14:useLocalDpi xmlns:a14="http://schemas.microsoft.com/office/drawing/2010/main" val="0"/>
              </a:ext>
            </a:extLst>
          </a:blip>
          <a:srcRect l="40000" t="26667" r="40439" b="28825"/>
          <a:stretch/>
        </p:blipFill>
        <p:spPr>
          <a:xfrm rot="523345">
            <a:off x="3155676" y="2788907"/>
            <a:ext cx="1005718" cy="2288415"/>
          </a:xfrm>
          <a:prstGeom prst="rect">
            <a:avLst/>
          </a:prstGeom>
        </p:spPr>
      </p:pic>
      <p:sp>
        <p:nvSpPr>
          <p:cNvPr id="19" name="TextBox 18">
            <a:extLst>
              <a:ext uri="{FF2B5EF4-FFF2-40B4-BE49-F238E27FC236}">
                <a16:creationId xmlns:a16="http://schemas.microsoft.com/office/drawing/2014/main" id="{DA531DC5-1405-4F3A-86CB-CD26C6EA15EB}"/>
              </a:ext>
            </a:extLst>
          </p:cNvPr>
          <p:cNvSpPr txBox="1"/>
          <p:nvPr/>
        </p:nvSpPr>
        <p:spPr>
          <a:xfrm>
            <a:off x="2628178" y="5053102"/>
            <a:ext cx="2062855" cy="523220"/>
          </a:xfrm>
          <a:prstGeom prst="rect">
            <a:avLst/>
          </a:prstGeom>
          <a:noFill/>
        </p:spPr>
        <p:txBody>
          <a:bodyPr wrap="square" rtlCol="0">
            <a:spAutoFit/>
          </a:bodyPr>
          <a:lstStyle/>
          <a:p>
            <a:pPr algn="ctr"/>
            <a:r>
              <a:rPr lang="en-GB" sz="2800" b="1" dirty="0">
                <a:latin typeface="Century Gothic" panose="020B0502020202020204" pitchFamily="34" charset="0"/>
              </a:rPr>
              <a:t>Bottles</a:t>
            </a:r>
          </a:p>
        </p:txBody>
      </p:sp>
      <p:pic>
        <p:nvPicPr>
          <p:cNvPr id="6" name="Picture 5" descr="Logo&#10;&#10;Description automatically generated">
            <a:extLst>
              <a:ext uri="{FF2B5EF4-FFF2-40B4-BE49-F238E27FC236}">
                <a16:creationId xmlns:a16="http://schemas.microsoft.com/office/drawing/2014/main" id="{49B76DEB-74F9-4056-8310-591A582B380C}"/>
              </a:ext>
            </a:extLst>
          </p:cNvPr>
          <p:cNvPicPr>
            <a:picLocks noChangeAspect="1"/>
          </p:cNvPicPr>
          <p:nvPr/>
        </p:nvPicPr>
        <p:blipFill rotWithShape="1">
          <a:blip r:embed="rId4">
            <a:extLst>
              <a:ext uri="{28A0092B-C50C-407E-A947-70E740481C1C}">
                <a14:useLocalDpi xmlns:a14="http://schemas.microsoft.com/office/drawing/2010/main" val="0"/>
              </a:ext>
            </a:extLst>
          </a:blip>
          <a:srcRect l="35037" t="29141" r="33704" b="29141"/>
          <a:stretch/>
        </p:blipFill>
        <p:spPr>
          <a:xfrm>
            <a:off x="944006" y="2946527"/>
            <a:ext cx="1755656" cy="2558212"/>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726C866C-FED3-4B91-B776-5F2433B2B41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962" t="28331" r="40074" b="29141"/>
          <a:stretch/>
        </p:blipFill>
        <p:spPr>
          <a:xfrm rot="369273">
            <a:off x="4387976" y="3316316"/>
            <a:ext cx="1058136" cy="1877806"/>
          </a:xfrm>
          <a:prstGeom prst="rect">
            <a:avLst/>
          </a:prstGeom>
        </p:spPr>
      </p:pic>
      <p:pic>
        <p:nvPicPr>
          <p:cNvPr id="11" name="Picture 10">
            <a:extLst>
              <a:ext uri="{FF2B5EF4-FFF2-40B4-BE49-F238E27FC236}">
                <a16:creationId xmlns:a16="http://schemas.microsoft.com/office/drawing/2014/main" id="{2D82CB81-6226-437C-8C68-90CA2A033C0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5354" t="33185" r="24567" b="24406"/>
          <a:stretch/>
        </p:blipFill>
        <p:spPr>
          <a:xfrm rot="613440">
            <a:off x="4947204" y="4034934"/>
            <a:ext cx="1312859" cy="1850954"/>
          </a:xfrm>
          <a:prstGeom prst="rect">
            <a:avLst/>
          </a:prstGeom>
        </p:spPr>
      </p:pic>
      <p:pic>
        <p:nvPicPr>
          <p:cNvPr id="13" name="Picture 12">
            <a:extLst>
              <a:ext uri="{FF2B5EF4-FFF2-40B4-BE49-F238E27FC236}">
                <a16:creationId xmlns:a16="http://schemas.microsoft.com/office/drawing/2014/main" id="{89060EE6-FA9D-48FF-801F-3F3D9A9A5638}"/>
              </a:ext>
            </a:extLst>
          </p:cNvPr>
          <p:cNvPicPr>
            <a:picLocks noChangeAspect="1"/>
          </p:cNvPicPr>
          <p:nvPr/>
        </p:nvPicPr>
        <p:blipFill rotWithShape="1">
          <a:blip r:embed="rId7">
            <a:extLst>
              <a:ext uri="{28A0092B-C50C-407E-A947-70E740481C1C}">
                <a14:useLocalDpi xmlns:a14="http://schemas.microsoft.com/office/drawing/2010/main" val="0"/>
              </a:ext>
            </a:extLst>
          </a:blip>
          <a:srcRect l="32537" t="29141" r="32815" b="29141"/>
          <a:stretch/>
        </p:blipFill>
        <p:spPr>
          <a:xfrm rot="21398068">
            <a:off x="6392213" y="2528706"/>
            <a:ext cx="1725973" cy="2078130"/>
          </a:xfrm>
          <a:prstGeom prst="rect">
            <a:avLst/>
          </a:prstGeom>
        </p:spPr>
      </p:pic>
      <p:sp>
        <p:nvSpPr>
          <p:cNvPr id="21" name="TextBox 20">
            <a:extLst>
              <a:ext uri="{FF2B5EF4-FFF2-40B4-BE49-F238E27FC236}">
                <a16:creationId xmlns:a16="http://schemas.microsoft.com/office/drawing/2014/main" id="{C1211425-4DBB-496D-9C69-07C5943EBC2E}"/>
              </a:ext>
            </a:extLst>
          </p:cNvPr>
          <p:cNvSpPr txBox="1"/>
          <p:nvPr/>
        </p:nvSpPr>
        <p:spPr>
          <a:xfrm>
            <a:off x="6160965" y="4654911"/>
            <a:ext cx="2201651" cy="954107"/>
          </a:xfrm>
          <a:prstGeom prst="rect">
            <a:avLst/>
          </a:prstGeom>
          <a:noFill/>
        </p:spPr>
        <p:txBody>
          <a:bodyPr wrap="square" rtlCol="0">
            <a:spAutoFit/>
          </a:bodyPr>
          <a:lstStyle/>
          <a:p>
            <a:pPr algn="ctr"/>
            <a:r>
              <a:rPr lang="en-GB" sz="2800" b="1" dirty="0">
                <a:latin typeface="Century Gothic" panose="020B0502020202020204" pitchFamily="34" charset="0"/>
              </a:rPr>
              <a:t>Food packaging</a:t>
            </a:r>
            <a:endParaRPr lang="en-GB" sz="3200" b="1" dirty="0">
              <a:latin typeface="Century Gothic" panose="020B0502020202020204" pitchFamily="34" charset="0"/>
            </a:endParaRPr>
          </a:p>
        </p:txBody>
      </p:sp>
    </p:spTree>
    <p:extLst>
      <p:ext uri="{BB962C8B-B14F-4D97-AF65-F5344CB8AC3E}">
        <p14:creationId xmlns:p14="http://schemas.microsoft.com/office/powerpoint/2010/main" val="12995788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9"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232A"/>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4E22212-BC65-412F-B4F8-9791135520C6}"/>
              </a:ext>
            </a:extLst>
          </p:cNvPr>
          <p:cNvSpPr/>
          <p:nvPr/>
        </p:nvSpPr>
        <p:spPr>
          <a:xfrm>
            <a:off x="651120" y="727512"/>
            <a:ext cx="7841759" cy="5464328"/>
          </a:xfrm>
          <a:prstGeom prst="roundRect">
            <a:avLst/>
          </a:prstGeom>
          <a:solidFill>
            <a:schemeClr val="bg1"/>
          </a:solidFill>
          <a:ln>
            <a:solidFill>
              <a:schemeClr val="bg1"/>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Image result for uk river picture">
            <a:extLst>
              <a:ext uri="{FF2B5EF4-FFF2-40B4-BE49-F238E27FC236}">
                <a16:creationId xmlns:a16="http://schemas.microsoft.com/office/drawing/2014/main" id="{4E8F6919-4A57-436A-8AF3-DDFCCD5CF1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395"/>
          <a:stretch/>
        </p:blipFill>
        <p:spPr bwMode="auto">
          <a:xfrm rot="10800000" flipV="1">
            <a:off x="1894066" y="2148838"/>
            <a:ext cx="5355868" cy="2857502"/>
          </a:xfrm>
          <a:prstGeom prst="rect">
            <a:avLst/>
          </a:prstGeom>
          <a:noFill/>
          <a:effectLst>
            <a:outerShdw blurRad="50800" dist="38100" dir="2700000" algn="tl" rotWithShape="0">
              <a:prstClr val="black">
                <a:alpha val="40000"/>
              </a:prstClr>
            </a:outerShdw>
            <a:softEdge rad="63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6C167FF-0FEF-4534-8132-B280296661DF}"/>
              </a:ext>
            </a:extLst>
          </p:cNvPr>
          <p:cNvSpPr txBox="1"/>
          <p:nvPr/>
        </p:nvSpPr>
        <p:spPr>
          <a:xfrm>
            <a:off x="1894066" y="5084048"/>
            <a:ext cx="5411972" cy="1046440"/>
          </a:xfrm>
          <a:prstGeom prst="rect">
            <a:avLst/>
          </a:prstGeom>
          <a:noFill/>
        </p:spPr>
        <p:txBody>
          <a:bodyPr wrap="square" rtlCol="0">
            <a:spAutoFit/>
          </a:bodyPr>
          <a:lstStyle/>
          <a:p>
            <a:pPr algn="ctr"/>
            <a:r>
              <a:rPr lang="en-GB" sz="4400" b="1" dirty="0">
                <a:latin typeface="Century Gothic" panose="020B0502020202020204" pitchFamily="34" charset="0"/>
              </a:rPr>
              <a:t>Plastic bottles</a:t>
            </a:r>
            <a:endParaRPr lang="en-GB" sz="2000" b="1" dirty="0">
              <a:latin typeface="Century Gothic" panose="020B0502020202020204" pitchFamily="34" charset="0"/>
            </a:endParaRPr>
          </a:p>
          <a:p>
            <a:pPr algn="ctr"/>
            <a:endParaRPr lang="en-GB" dirty="0"/>
          </a:p>
        </p:txBody>
      </p:sp>
      <p:pic>
        <p:nvPicPr>
          <p:cNvPr id="7" name="Picture 6" descr="A picture containing light&#10;&#10;Description automatically generated">
            <a:extLst>
              <a:ext uri="{FF2B5EF4-FFF2-40B4-BE49-F238E27FC236}">
                <a16:creationId xmlns:a16="http://schemas.microsoft.com/office/drawing/2014/main" id="{5A8299A8-C465-493C-9227-A31BB769C45E}"/>
              </a:ext>
            </a:extLst>
          </p:cNvPr>
          <p:cNvPicPr>
            <a:picLocks noChangeAspect="1"/>
          </p:cNvPicPr>
          <p:nvPr/>
        </p:nvPicPr>
        <p:blipFill rotWithShape="1">
          <a:blip r:embed="rId4">
            <a:extLst>
              <a:ext uri="{28A0092B-C50C-407E-A947-70E740481C1C}">
                <a14:useLocalDpi xmlns:a14="http://schemas.microsoft.com/office/drawing/2010/main" val="0"/>
              </a:ext>
            </a:extLst>
          </a:blip>
          <a:srcRect l="40333" t="29500" r="39334" b="28834"/>
          <a:stretch/>
        </p:blipFill>
        <p:spPr>
          <a:xfrm rot="1177226">
            <a:off x="5983351" y="2852521"/>
            <a:ext cx="1005835" cy="2061139"/>
          </a:xfrm>
          <a:prstGeom prst="rect">
            <a:avLst/>
          </a:prstGeom>
        </p:spPr>
      </p:pic>
      <p:pic>
        <p:nvPicPr>
          <p:cNvPr id="11" name="Picture 10" descr="A picture containing light&#10;&#10;Description automatically generated">
            <a:extLst>
              <a:ext uri="{FF2B5EF4-FFF2-40B4-BE49-F238E27FC236}">
                <a16:creationId xmlns:a16="http://schemas.microsoft.com/office/drawing/2014/main" id="{596ABF3E-8DAB-4E88-844E-5E38F02A947E}"/>
              </a:ext>
            </a:extLst>
          </p:cNvPr>
          <p:cNvPicPr>
            <a:picLocks noChangeAspect="1"/>
          </p:cNvPicPr>
          <p:nvPr/>
        </p:nvPicPr>
        <p:blipFill rotWithShape="1">
          <a:blip r:embed="rId4">
            <a:extLst>
              <a:ext uri="{28A0092B-C50C-407E-A947-70E740481C1C}">
                <a14:useLocalDpi xmlns:a14="http://schemas.microsoft.com/office/drawing/2010/main" val="0"/>
              </a:ext>
            </a:extLst>
          </a:blip>
          <a:srcRect l="40333" t="29500" r="39334" b="28834"/>
          <a:stretch/>
        </p:blipFill>
        <p:spPr>
          <a:xfrm rot="20318481">
            <a:off x="4724507" y="2293119"/>
            <a:ext cx="1005835" cy="2061139"/>
          </a:xfrm>
          <a:prstGeom prst="rect">
            <a:avLst/>
          </a:prstGeom>
        </p:spPr>
      </p:pic>
      <p:pic>
        <p:nvPicPr>
          <p:cNvPr id="12" name="Picture 11" descr="A picture containing light&#10;&#10;Description automatically generated">
            <a:extLst>
              <a:ext uri="{FF2B5EF4-FFF2-40B4-BE49-F238E27FC236}">
                <a16:creationId xmlns:a16="http://schemas.microsoft.com/office/drawing/2014/main" id="{B24BD9D8-6D20-4357-B0F6-5EDAE4426D98}"/>
              </a:ext>
            </a:extLst>
          </p:cNvPr>
          <p:cNvPicPr>
            <a:picLocks noChangeAspect="1"/>
          </p:cNvPicPr>
          <p:nvPr/>
        </p:nvPicPr>
        <p:blipFill rotWithShape="1">
          <a:blip r:embed="rId4">
            <a:extLst>
              <a:ext uri="{28A0092B-C50C-407E-A947-70E740481C1C}">
                <a14:useLocalDpi xmlns:a14="http://schemas.microsoft.com/office/drawing/2010/main" val="0"/>
              </a:ext>
            </a:extLst>
          </a:blip>
          <a:srcRect l="40333" t="29500" r="39334" b="28834"/>
          <a:stretch/>
        </p:blipFill>
        <p:spPr>
          <a:xfrm rot="1177226">
            <a:off x="3457615" y="2845422"/>
            <a:ext cx="1005835" cy="2061139"/>
          </a:xfrm>
          <a:prstGeom prst="rect">
            <a:avLst/>
          </a:prstGeom>
        </p:spPr>
      </p:pic>
      <p:pic>
        <p:nvPicPr>
          <p:cNvPr id="13" name="Picture 12" descr="A picture containing light&#10;&#10;Description automatically generated">
            <a:extLst>
              <a:ext uri="{FF2B5EF4-FFF2-40B4-BE49-F238E27FC236}">
                <a16:creationId xmlns:a16="http://schemas.microsoft.com/office/drawing/2014/main" id="{5CA5CC0D-FC86-4D77-8886-8F5B0A8F3271}"/>
              </a:ext>
            </a:extLst>
          </p:cNvPr>
          <p:cNvPicPr>
            <a:picLocks noChangeAspect="1"/>
          </p:cNvPicPr>
          <p:nvPr/>
        </p:nvPicPr>
        <p:blipFill rotWithShape="1">
          <a:blip r:embed="rId4">
            <a:extLst>
              <a:ext uri="{28A0092B-C50C-407E-A947-70E740481C1C}">
                <a14:useLocalDpi xmlns:a14="http://schemas.microsoft.com/office/drawing/2010/main" val="0"/>
              </a:ext>
            </a:extLst>
          </a:blip>
          <a:srcRect l="40333" t="29500" r="39334" b="28834"/>
          <a:stretch/>
        </p:blipFill>
        <p:spPr>
          <a:xfrm rot="20444330">
            <a:off x="2161966" y="2253487"/>
            <a:ext cx="1005835" cy="2061139"/>
          </a:xfrm>
          <a:prstGeom prst="rect">
            <a:avLst/>
          </a:prstGeom>
        </p:spPr>
      </p:pic>
      <p:sp>
        <p:nvSpPr>
          <p:cNvPr id="15" name="TextBox 14">
            <a:extLst>
              <a:ext uri="{FF2B5EF4-FFF2-40B4-BE49-F238E27FC236}">
                <a16:creationId xmlns:a16="http://schemas.microsoft.com/office/drawing/2014/main" id="{66E9D194-49A1-4EEF-8B78-5D446837353A}"/>
              </a:ext>
            </a:extLst>
          </p:cNvPr>
          <p:cNvSpPr txBox="1"/>
          <p:nvPr/>
        </p:nvSpPr>
        <p:spPr>
          <a:xfrm>
            <a:off x="1495563" y="945456"/>
            <a:ext cx="6208977" cy="1077218"/>
          </a:xfrm>
          <a:prstGeom prst="rect">
            <a:avLst/>
          </a:prstGeom>
          <a:noFill/>
        </p:spPr>
        <p:txBody>
          <a:bodyPr wrap="square" rtlCol="0">
            <a:spAutoFit/>
          </a:bodyPr>
          <a:lstStyle/>
          <a:p>
            <a:pPr algn="ctr"/>
            <a:r>
              <a:rPr lang="en-GB" sz="3200" b="1" dirty="0">
                <a:latin typeface="Century Gothic" panose="020B0502020202020204" pitchFamily="34" charset="0"/>
              </a:rPr>
              <a:t>What is the most common plastic item found in rivers?</a:t>
            </a:r>
            <a:endParaRPr lang="en-GB" sz="1400" b="1" dirty="0">
              <a:latin typeface="Century Gothic" panose="020B0502020202020204" pitchFamily="34" charset="0"/>
            </a:endParaRPr>
          </a:p>
        </p:txBody>
      </p:sp>
    </p:spTree>
    <p:extLst>
      <p:ext uri="{BB962C8B-B14F-4D97-AF65-F5344CB8AC3E}">
        <p14:creationId xmlns:p14="http://schemas.microsoft.com/office/powerpoint/2010/main" val="4402845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par>
                                <p:cTn id="23" presetID="53"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par>
                                <p:cTn id="28" presetID="53"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1232A"/>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4E22212-BC65-412F-B4F8-9791135520C6}"/>
              </a:ext>
            </a:extLst>
          </p:cNvPr>
          <p:cNvSpPr/>
          <p:nvPr/>
        </p:nvSpPr>
        <p:spPr>
          <a:xfrm>
            <a:off x="651120" y="727512"/>
            <a:ext cx="7841759" cy="5464328"/>
          </a:xfrm>
          <a:prstGeom prst="roundRect">
            <a:avLst/>
          </a:prstGeom>
          <a:solidFill>
            <a:schemeClr val="bg1"/>
          </a:solidFill>
          <a:ln>
            <a:solidFill>
              <a:schemeClr val="bg1"/>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6C167FF-0FEF-4534-8132-B280296661DF}"/>
              </a:ext>
            </a:extLst>
          </p:cNvPr>
          <p:cNvSpPr txBox="1"/>
          <p:nvPr/>
        </p:nvSpPr>
        <p:spPr>
          <a:xfrm>
            <a:off x="4824428" y="2449527"/>
            <a:ext cx="2666504" cy="523220"/>
          </a:xfrm>
          <a:prstGeom prst="rect">
            <a:avLst/>
          </a:prstGeom>
          <a:noFill/>
        </p:spPr>
        <p:txBody>
          <a:bodyPr wrap="square" rtlCol="0">
            <a:spAutoFit/>
          </a:bodyPr>
          <a:lstStyle/>
          <a:p>
            <a:pPr algn="ctr"/>
            <a:r>
              <a:rPr lang="en-GB" sz="2800" b="1" dirty="0">
                <a:latin typeface="Century Gothic" panose="020B0502020202020204" pitchFamily="34" charset="0"/>
              </a:rPr>
              <a:t>Fizzy drinks</a:t>
            </a:r>
          </a:p>
        </p:txBody>
      </p:sp>
      <p:sp>
        <p:nvSpPr>
          <p:cNvPr id="15" name="TextBox 14">
            <a:extLst>
              <a:ext uri="{FF2B5EF4-FFF2-40B4-BE49-F238E27FC236}">
                <a16:creationId xmlns:a16="http://schemas.microsoft.com/office/drawing/2014/main" id="{66E9D194-49A1-4EEF-8B78-5D446837353A}"/>
              </a:ext>
            </a:extLst>
          </p:cNvPr>
          <p:cNvSpPr txBox="1"/>
          <p:nvPr/>
        </p:nvSpPr>
        <p:spPr>
          <a:xfrm>
            <a:off x="1565025" y="921283"/>
            <a:ext cx="6013947" cy="1077218"/>
          </a:xfrm>
          <a:prstGeom prst="rect">
            <a:avLst/>
          </a:prstGeom>
          <a:noFill/>
        </p:spPr>
        <p:txBody>
          <a:bodyPr wrap="square" rtlCol="0">
            <a:spAutoFit/>
          </a:bodyPr>
          <a:lstStyle/>
          <a:p>
            <a:pPr algn="ctr"/>
            <a:r>
              <a:rPr lang="en-GB" sz="3200" b="1" dirty="0">
                <a:latin typeface="Century Gothic" panose="020B0502020202020204" pitchFamily="34" charset="0"/>
              </a:rPr>
              <a:t>What types of drinks are in plastic bottles?</a:t>
            </a:r>
          </a:p>
        </p:txBody>
      </p:sp>
      <p:sp>
        <p:nvSpPr>
          <p:cNvPr id="14" name="TextBox 13">
            <a:extLst>
              <a:ext uri="{FF2B5EF4-FFF2-40B4-BE49-F238E27FC236}">
                <a16:creationId xmlns:a16="http://schemas.microsoft.com/office/drawing/2014/main" id="{3E517021-BF5C-442B-A3B0-C02E67A763F5}"/>
              </a:ext>
            </a:extLst>
          </p:cNvPr>
          <p:cNvSpPr txBox="1"/>
          <p:nvPr/>
        </p:nvSpPr>
        <p:spPr>
          <a:xfrm>
            <a:off x="693772" y="2266417"/>
            <a:ext cx="2666504" cy="523220"/>
          </a:xfrm>
          <a:prstGeom prst="rect">
            <a:avLst/>
          </a:prstGeom>
          <a:noFill/>
        </p:spPr>
        <p:txBody>
          <a:bodyPr wrap="square" rtlCol="0">
            <a:spAutoFit/>
          </a:bodyPr>
          <a:lstStyle/>
          <a:p>
            <a:pPr algn="ctr"/>
            <a:r>
              <a:rPr lang="en-GB" sz="2800" b="1" dirty="0">
                <a:latin typeface="Century Gothic" panose="020B0502020202020204" pitchFamily="34" charset="0"/>
              </a:rPr>
              <a:t>Fruit juice</a:t>
            </a:r>
            <a:endParaRPr lang="en-GB" sz="3200" b="1" dirty="0">
              <a:latin typeface="Century Gothic" panose="020B0502020202020204" pitchFamily="34" charset="0"/>
            </a:endParaRPr>
          </a:p>
        </p:txBody>
      </p:sp>
      <p:pic>
        <p:nvPicPr>
          <p:cNvPr id="17" name="Picture 16" descr="A picture containing light&#10;&#10;Description automatically generated">
            <a:extLst>
              <a:ext uri="{FF2B5EF4-FFF2-40B4-BE49-F238E27FC236}">
                <a16:creationId xmlns:a16="http://schemas.microsoft.com/office/drawing/2014/main" id="{A2CBDC1C-DF51-43A5-BE30-88C9A4734111}"/>
              </a:ext>
            </a:extLst>
          </p:cNvPr>
          <p:cNvPicPr>
            <a:picLocks noChangeAspect="1"/>
          </p:cNvPicPr>
          <p:nvPr/>
        </p:nvPicPr>
        <p:blipFill rotWithShape="1">
          <a:blip r:embed="rId3">
            <a:extLst>
              <a:ext uri="{28A0092B-C50C-407E-A947-70E740481C1C}">
                <a14:useLocalDpi xmlns:a14="http://schemas.microsoft.com/office/drawing/2010/main" val="0"/>
              </a:ext>
            </a:extLst>
          </a:blip>
          <a:srcRect l="40000" t="26667" r="40439" b="28825"/>
          <a:stretch/>
        </p:blipFill>
        <p:spPr>
          <a:xfrm rot="333158">
            <a:off x="3442706" y="2122178"/>
            <a:ext cx="1212496" cy="2758919"/>
          </a:xfrm>
          <a:prstGeom prst="rect">
            <a:avLst/>
          </a:prstGeom>
        </p:spPr>
      </p:pic>
      <p:sp>
        <p:nvSpPr>
          <p:cNvPr id="19" name="TextBox 18">
            <a:extLst>
              <a:ext uri="{FF2B5EF4-FFF2-40B4-BE49-F238E27FC236}">
                <a16:creationId xmlns:a16="http://schemas.microsoft.com/office/drawing/2014/main" id="{DA531DC5-1405-4F3A-86CB-CD26C6EA15EB}"/>
              </a:ext>
            </a:extLst>
          </p:cNvPr>
          <p:cNvSpPr txBox="1"/>
          <p:nvPr/>
        </p:nvSpPr>
        <p:spPr>
          <a:xfrm>
            <a:off x="2992341" y="4860337"/>
            <a:ext cx="2062855" cy="954107"/>
          </a:xfrm>
          <a:prstGeom prst="rect">
            <a:avLst/>
          </a:prstGeom>
          <a:noFill/>
        </p:spPr>
        <p:txBody>
          <a:bodyPr wrap="square" rtlCol="0">
            <a:spAutoFit/>
          </a:bodyPr>
          <a:lstStyle/>
          <a:p>
            <a:pPr algn="ctr"/>
            <a:r>
              <a:rPr lang="en-GB" sz="2800" b="1" dirty="0">
                <a:latin typeface="Century Gothic" panose="020B0502020202020204" pitchFamily="34" charset="0"/>
              </a:rPr>
              <a:t>Bottled water</a:t>
            </a:r>
          </a:p>
        </p:txBody>
      </p:sp>
      <p:pic>
        <p:nvPicPr>
          <p:cNvPr id="20" name="Picture 19" descr="Icon&#10;&#10;Description automatically generated">
            <a:extLst>
              <a:ext uri="{FF2B5EF4-FFF2-40B4-BE49-F238E27FC236}">
                <a16:creationId xmlns:a16="http://schemas.microsoft.com/office/drawing/2014/main" id="{49006E10-3291-4058-973D-FF62A5967C6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334" t="8166" r="33167" b="7500"/>
          <a:stretch/>
        </p:blipFill>
        <p:spPr>
          <a:xfrm rot="21198528">
            <a:off x="5306806" y="3032900"/>
            <a:ext cx="1193741" cy="2758140"/>
          </a:xfrm>
          <a:prstGeom prst="rect">
            <a:avLst/>
          </a:prstGeom>
        </p:spPr>
      </p:pic>
      <p:pic>
        <p:nvPicPr>
          <p:cNvPr id="6" name="Picture 5" descr="A picture containing bottle, honey&#10;&#10;Description automatically generated">
            <a:extLst>
              <a:ext uri="{FF2B5EF4-FFF2-40B4-BE49-F238E27FC236}">
                <a16:creationId xmlns:a16="http://schemas.microsoft.com/office/drawing/2014/main" id="{F1873960-4F52-41AF-AB83-32D6E6A61F97}"/>
              </a:ext>
            </a:extLst>
          </p:cNvPr>
          <p:cNvPicPr>
            <a:picLocks noChangeAspect="1"/>
          </p:cNvPicPr>
          <p:nvPr/>
        </p:nvPicPr>
        <p:blipFill rotWithShape="1">
          <a:blip r:embed="rId5">
            <a:extLst>
              <a:ext uri="{28A0092B-C50C-407E-A947-70E740481C1C}">
                <a14:useLocalDpi xmlns:a14="http://schemas.microsoft.com/office/drawing/2010/main" val="0"/>
              </a:ext>
            </a:extLst>
          </a:blip>
          <a:srcRect l="33960" t="26585" r="35629" b="30666"/>
          <a:stretch/>
        </p:blipFill>
        <p:spPr>
          <a:xfrm rot="21445764">
            <a:off x="1022431" y="2755212"/>
            <a:ext cx="2029405" cy="2852735"/>
          </a:xfrm>
          <a:prstGeom prst="rect">
            <a:avLst/>
          </a:prstGeom>
        </p:spPr>
      </p:pic>
      <p:pic>
        <p:nvPicPr>
          <p:cNvPr id="18" name="Picture 17">
            <a:extLst>
              <a:ext uri="{FF2B5EF4-FFF2-40B4-BE49-F238E27FC236}">
                <a16:creationId xmlns:a16="http://schemas.microsoft.com/office/drawing/2014/main" id="{12DC52D2-2E44-4EE9-AC16-DD3F1DA6B10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4001" t="7667" r="35499" b="9713"/>
          <a:stretch/>
        </p:blipFill>
        <p:spPr>
          <a:xfrm rot="573537">
            <a:off x="6906071" y="2722159"/>
            <a:ext cx="992355" cy="2688135"/>
          </a:xfrm>
          <a:prstGeom prst="rect">
            <a:avLst/>
          </a:prstGeom>
        </p:spPr>
      </p:pic>
    </p:spTree>
    <p:extLst>
      <p:ext uri="{BB962C8B-B14F-4D97-AF65-F5344CB8AC3E}">
        <p14:creationId xmlns:p14="http://schemas.microsoft.com/office/powerpoint/2010/main" val="36071217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par>
                                <p:cTn id="34" presetID="53" presetClass="entr" presetSubtype="16"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132969" y="2143912"/>
            <a:ext cx="8539451" cy="43941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marL="457200" indent="-457200" eaLnBrk="0" fontAlgn="base" hangingPunct="0">
              <a:lnSpc>
                <a:spcPct val="120000"/>
              </a:lnSpc>
              <a:spcBef>
                <a:spcPct val="0"/>
              </a:spcBef>
              <a:spcAft>
                <a:spcPct val="0"/>
              </a:spcAft>
              <a:buClr>
                <a:srgbClr val="D1232A"/>
              </a:buClr>
              <a:buFont typeface="Arial" panose="020B0604020202020204" pitchFamily="34" charset="0"/>
              <a:buChar char="•"/>
            </a:pPr>
            <a:endParaRPr lang="en-GB" altLang="en-US" sz="2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ext Box 2"/>
          <p:cNvSpPr txBox="1">
            <a:spLocks noChangeArrowheads="1"/>
          </p:cNvSpPr>
          <p:nvPr/>
        </p:nvSpPr>
        <p:spPr bwMode="auto">
          <a:xfrm rot="21420000">
            <a:off x="-169305" y="446413"/>
            <a:ext cx="9144000" cy="105274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ctr" anchorCtr="0" compatLnSpc="1">
            <a:prstTxWarp prst="textNoShape">
              <a:avLst/>
            </a:prstTxWarp>
          </a:bodyPr>
          <a:lstStyle/>
          <a:p>
            <a:pPr algn="ctr" eaLnBrk="0" fontAlgn="base" hangingPunct="0">
              <a:spcBef>
                <a:spcPct val="0"/>
              </a:spcBef>
              <a:spcAft>
                <a:spcPct val="0"/>
              </a:spcAft>
            </a:pPr>
            <a:r>
              <a:rPr lang="en-GB" altLang="en-US" sz="5000" b="1" spc="-150" dirty="0">
                <a:solidFill>
                  <a:srgbClr val="FFFFFF"/>
                </a:solidFill>
                <a:effectLst>
                  <a:outerShdw blurRad="50800" dist="38100" dir="2700000" algn="tl" rotWithShape="0">
                    <a:prstClr val="black">
                      <a:alpha val="40000"/>
                    </a:prstClr>
                  </a:outerShdw>
                </a:effectLst>
                <a:latin typeface="Century Gothic" panose="020B0502020202020204" pitchFamily="34" charset="0"/>
              </a:rPr>
              <a:t>Planet Earth’s plastic bottle problem</a:t>
            </a:r>
            <a:endParaRPr lang="en-US" altLang="en-US" sz="5000" b="1" spc="-150" dirty="0">
              <a:effectLst>
                <a:outerShdw blurRad="50800" dist="38100" dir="2700000" algn="tl" rotWithShape="0">
                  <a:prstClr val="black">
                    <a:alpha val="40000"/>
                  </a:prstClr>
                </a:outerShdw>
              </a:effectLst>
              <a:latin typeface="Century Gothic" panose="020B0502020202020204" pitchFamily="34" charset="0"/>
            </a:endParaRPr>
          </a:p>
        </p:txBody>
      </p:sp>
      <p:sp>
        <p:nvSpPr>
          <p:cNvPr id="5" name="Content Placeholder 2">
            <a:extLst>
              <a:ext uri="{FF2B5EF4-FFF2-40B4-BE49-F238E27FC236}">
                <a16:creationId xmlns:a16="http://schemas.microsoft.com/office/drawing/2014/main" id="{AF929712-A006-4D9D-9315-C5A11B09CC6F}"/>
              </a:ext>
            </a:extLst>
          </p:cNvPr>
          <p:cNvSpPr txBox="1">
            <a:spLocks/>
          </p:cNvSpPr>
          <p:nvPr/>
        </p:nvSpPr>
        <p:spPr>
          <a:xfrm>
            <a:off x="326009" y="2393734"/>
            <a:ext cx="9204071" cy="14386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chemeClr val="tx1">
                    <a:lumMod val="75000"/>
                    <a:lumOff val="25000"/>
                  </a:schemeClr>
                </a:solidFill>
                <a:latin typeface="Century Gothic" panose="020B0502020202020204" pitchFamily="34" charset="0"/>
                <a:cs typeface="Arial" panose="020B0604020202020204" pitchFamily="34" charset="0"/>
              </a:rPr>
              <a:t>Around the world – about </a:t>
            </a:r>
            <a:r>
              <a:rPr lang="en-US" sz="3200" b="1" dirty="0">
                <a:solidFill>
                  <a:srgbClr val="C00000"/>
                </a:solidFill>
                <a:latin typeface="Century Gothic" panose="020B0502020202020204" pitchFamily="34" charset="0"/>
                <a:cs typeface="Arial" panose="020B0604020202020204" pitchFamily="34" charset="0"/>
              </a:rPr>
              <a:t>1 million </a:t>
            </a:r>
            <a:r>
              <a:rPr lang="en-US" sz="3200" b="1" dirty="0">
                <a:solidFill>
                  <a:schemeClr val="tx1">
                    <a:lumMod val="75000"/>
                    <a:lumOff val="25000"/>
                  </a:schemeClr>
                </a:solidFill>
                <a:latin typeface="Century Gothic" panose="020B0502020202020204" pitchFamily="34" charset="0"/>
                <a:cs typeface="Arial" panose="020B0604020202020204" pitchFamily="34" charset="0"/>
              </a:rPr>
              <a:t>plastic water bottles are bought </a:t>
            </a:r>
            <a:r>
              <a:rPr lang="en-US" sz="3200" b="1" i="1" dirty="0">
                <a:solidFill>
                  <a:schemeClr val="tx1">
                    <a:lumMod val="75000"/>
                    <a:lumOff val="25000"/>
                  </a:schemeClr>
                </a:solidFill>
                <a:latin typeface="Century Gothic" panose="020B0502020202020204" pitchFamily="34" charset="0"/>
                <a:cs typeface="Arial" panose="020B0604020202020204" pitchFamily="34" charset="0"/>
              </a:rPr>
              <a:t>every minute!</a:t>
            </a:r>
          </a:p>
          <a:p>
            <a:pPr marL="0" indent="0">
              <a:buNone/>
            </a:pPr>
            <a:endParaRPr lang="en-US" sz="3200" b="1" i="1" dirty="0">
              <a:solidFill>
                <a:schemeClr val="tx1">
                  <a:lumMod val="75000"/>
                  <a:lumOff val="25000"/>
                </a:schemeClr>
              </a:solidFill>
              <a:latin typeface="Century Gothic" panose="020B0502020202020204" pitchFamily="34" charset="0"/>
              <a:cs typeface="Arial" panose="020B0604020202020204" pitchFamily="34" charset="0"/>
            </a:endParaRPr>
          </a:p>
        </p:txBody>
      </p:sp>
      <p:pic>
        <p:nvPicPr>
          <p:cNvPr id="15" name="Picture 14" descr="A bottle of water&#10;&#10;Description automatically generated with medium confidence">
            <a:extLst>
              <a:ext uri="{FF2B5EF4-FFF2-40B4-BE49-F238E27FC236}">
                <a16:creationId xmlns:a16="http://schemas.microsoft.com/office/drawing/2014/main" id="{E418B06F-CF40-4954-AA99-7BA89769BD6D}"/>
              </a:ext>
            </a:extLst>
          </p:cNvPr>
          <p:cNvPicPr>
            <a:picLocks noChangeAspect="1"/>
          </p:cNvPicPr>
          <p:nvPr/>
        </p:nvPicPr>
        <p:blipFill rotWithShape="1">
          <a:blip r:embed="rId3">
            <a:extLst>
              <a:ext uri="{28A0092B-C50C-407E-A947-70E740481C1C}">
                <a14:useLocalDpi xmlns:a14="http://schemas.microsoft.com/office/drawing/2010/main" val="0"/>
              </a:ext>
            </a:extLst>
          </a:blip>
          <a:srcRect l="38833" t="17333" r="37833" b="26667"/>
          <a:stretch/>
        </p:blipFill>
        <p:spPr>
          <a:xfrm>
            <a:off x="2527704" y="3565883"/>
            <a:ext cx="1201393" cy="2883342"/>
          </a:xfrm>
          <a:prstGeom prst="rect">
            <a:avLst/>
          </a:prstGeom>
        </p:spPr>
      </p:pic>
      <p:sp>
        <p:nvSpPr>
          <p:cNvPr id="6" name="Text Box 2">
            <a:extLst>
              <a:ext uri="{FF2B5EF4-FFF2-40B4-BE49-F238E27FC236}">
                <a16:creationId xmlns:a16="http://schemas.microsoft.com/office/drawing/2014/main" id="{F318305F-D6D6-4E1E-83BC-5758B4394D0B}"/>
              </a:ext>
            </a:extLst>
          </p:cNvPr>
          <p:cNvSpPr txBox="1">
            <a:spLocks noChangeArrowheads="1"/>
          </p:cNvSpPr>
          <p:nvPr/>
        </p:nvSpPr>
        <p:spPr bwMode="auto">
          <a:xfrm rot="21420000">
            <a:off x="3755583" y="4247127"/>
            <a:ext cx="3614496" cy="11067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ctr" anchorCtr="0" compatLnSpc="1">
            <a:prstTxWarp prst="textNoShape">
              <a:avLst/>
            </a:prstTxWarp>
          </a:bodyPr>
          <a:lstStyle/>
          <a:p>
            <a:pPr algn="ctr" eaLnBrk="0" fontAlgn="base" hangingPunct="0">
              <a:spcBef>
                <a:spcPct val="0"/>
              </a:spcBef>
              <a:spcAft>
                <a:spcPct val="0"/>
              </a:spcAft>
            </a:pPr>
            <a:r>
              <a:rPr lang="en-US" altLang="en-US" sz="5000" b="1" spc="-150" dirty="0">
                <a:solidFill>
                  <a:srgbClr val="D1232A"/>
                </a:solidFill>
                <a:effectLst>
                  <a:outerShdw blurRad="50800" dist="38100" dir="2700000" algn="tl" rotWithShape="0">
                    <a:prstClr val="black">
                      <a:alpha val="40000"/>
                    </a:prstClr>
                  </a:outerShdw>
                </a:effectLst>
                <a:latin typeface="Century Gothic" panose="020B0502020202020204" pitchFamily="34" charset="0"/>
              </a:rPr>
              <a:t>x 1,000,000!</a:t>
            </a:r>
          </a:p>
        </p:txBody>
      </p:sp>
    </p:spTree>
    <p:extLst>
      <p:ext uri="{BB962C8B-B14F-4D97-AF65-F5344CB8AC3E}">
        <p14:creationId xmlns:p14="http://schemas.microsoft.com/office/powerpoint/2010/main" val="3580814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anim calcmode="lin" valueType="num">
                                      <p:cBhvr>
                                        <p:cTn id="16" dur="2000" fill="hold"/>
                                        <p:tgtEl>
                                          <p:spTgt spid="6"/>
                                        </p:tgtEl>
                                        <p:attrNameLst>
                                          <p:attrName>ppt_w</p:attrName>
                                        </p:attrNameLst>
                                      </p:cBhvr>
                                      <p:tavLst>
                                        <p:tav tm="0" fmla="#ppt_w*sin(2.5*pi*$)">
                                          <p:val>
                                            <p:fltVal val="0"/>
                                          </p:val>
                                        </p:tav>
                                        <p:tav tm="100000">
                                          <p:val>
                                            <p:fltVal val="1"/>
                                          </p:val>
                                        </p:tav>
                                      </p:tavLst>
                                    </p:anim>
                                    <p:anim calcmode="lin" valueType="num">
                                      <p:cBhvr>
                                        <p:cTn id="17"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232A"/>
        </a:solidFill>
        <a:effectLst/>
      </p:bgPr>
    </p:bg>
    <p:spTree>
      <p:nvGrpSpPr>
        <p:cNvPr id="1" name=""/>
        <p:cNvGrpSpPr/>
        <p:nvPr/>
      </p:nvGrpSpPr>
      <p:grpSpPr>
        <a:xfrm>
          <a:off x="0" y="0"/>
          <a:ext cx="0" cy="0"/>
          <a:chOff x="0" y="0"/>
          <a:chExt cx="0" cy="0"/>
        </a:xfrm>
      </p:grpSpPr>
      <p:sp>
        <p:nvSpPr>
          <p:cNvPr id="6" name="Text Box 2"/>
          <p:cNvSpPr txBox="1">
            <a:spLocks noChangeArrowheads="1"/>
          </p:cNvSpPr>
          <p:nvPr/>
        </p:nvSpPr>
        <p:spPr bwMode="auto">
          <a:xfrm rot="21420000">
            <a:off x="458127" y="2902625"/>
            <a:ext cx="8227744" cy="105274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ctr" anchorCtr="0" compatLnSpc="1">
            <a:prstTxWarp prst="textNoShape">
              <a:avLst/>
            </a:prstTxWarp>
          </a:bodyPr>
          <a:lstStyle/>
          <a:p>
            <a:pPr algn="ctr" eaLnBrk="0" fontAlgn="base" hangingPunct="0">
              <a:spcBef>
                <a:spcPct val="0"/>
              </a:spcBef>
              <a:spcAft>
                <a:spcPct val="0"/>
              </a:spcAft>
            </a:pPr>
            <a:r>
              <a:rPr lang="en-GB" altLang="en-US" sz="6600" b="1" spc="-150" dirty="0">
                <a:solidFill>
                  <a:srgbClr val="FFFFFF"/>
                </a:solidFill>
                <a:effectLst>
                  <a:outerShdw blurRad="50800" dist="38100" dir="2700000" algn="tl" rotWithShape="0">
                    <a:prstClr val="black">
                      <a:alpha val="40000"/>
                    </a:prstClr>
                  </a:outerShdw>
                </a:effectLst>
                <a:latin typeface="Century Gothic" panose="020B0502020202020204" pitchFamily="34" charset="0"/>
              </a:rPr>
              <a:t>But what happens when we are finished with them?</a:t>
            </a:r>
            <a:endParaRPr lang="en-US" altLang="en-US" sz="6600" b="1" spc="-150" dirty="0">
              <a:effectLst>
                <a:outerShdw blurRad="50800" dist="38100" dir="2700000" algn="tl" rotWithShape="0">
                  <a:prstClr val="black">
                    <a:alpha val="40000"/>
                  </a:prstClr>
                </a:outerShdw>
              </a:effectLst>
              <a:latin typeface="Century Gothic" panose="020B0502020202020204" pitchFamily="34" charset="0"/>
            </a:endParaRPr>
          </a:p>
        </p:txBody>
      </p:sp>
    </p:spTree>
    <p:extLst>
      <p:ext uri="{BB962C8B-B14F-4D97-AF65-F5344CB8AC3E}">
        <p14:creationId xmlns:p14="http://schemas.microsoft.com/office/powerpoint/2010/main" val="160562292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1232A"/>
        </a:solidFill>
        <a:effectLst/>
      </p:bgPr>
    </p:bg>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297403" y="1757785"/>
            <a:ext cx="8539451" cy="43941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marL="457200" indent="-457200" eaLnBrk="0" fontAlgn="base" hangingPunct="0">
              <a:lnSpc>
                <a:spcPct val="120000"/>
              </a:lnSpc>
              <a:spcBef>
                <a:spcPct val="0"/>
              </a:spcBef>
              <a:spcAft>
                <a:spcPct val="0"/>
              </a:spcAft>
              <a:buClr>
                <a:srgbClr val="D1232A"/>
              </a:buClr>
              <a:buFont typeface="Arial" panose="020B0604020202020204" pitchFamily="34" charset="0"/>
              <a:buChar char="•"/>
            </a:pPr>
            <a:endParaRPr lang="en-GB" altLang="en-US" sz="2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ext Box 2"/>
          <p:cNvSpPr txBox="1">
            <a:spLocks noChangeArrowheads="1"/>
          </p:cNvSpPr>
          <p:nvPr/>
        </p:nvSpPr>
        <p:spPr bwMode="auto">
          <a:xfrm>
            <a:off x="-138192" y="-249349"/>
            <a:ext cx="9144000" cy="105274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ctr" anchorCtr="0" compatLnSpc="1">
            <a:prstTxWarp prst="textNoShape">
              <a:avLst/>
            </a:prstTxWarp>
          </a:bodyPr>
          <a:lstStyle/>
          <a:p>
            <a:pPr algn="ctr" eaLnBrk="0" fontAlgn="base" hangingPunct="0">
              <a:spcBef>
                <a:spcPct val="0"/>
              </a:spcBef>
              <a:spcAft>
                <a:spcPct val="0"/>
              </a:spcAft>
            </a:pPr>
            <a:br>
              <a:rPr lang="en-GB" altLang="en-US" sz="5000" b="1" spc="-150" dirty="0">
                <a:solidFill>
                  <a:srgbClr val="FFFFFF"/>
                </a:solidFill>
                <a:effectLst>
                  <a:outerShdw blurRad="50800" dist="38100" dir="2700000" algn="tl" rotWithShape="0">
                    <a:prstClr val="black">
                      <a:alpha val="40000"/>
                    </a:prstClr>
                  </a:outerShdw>
                </a:effectLst>
                <a:latin typeface="Century Gothic" panose="020B0502020202020204" pitchFamily="34" charset="0"/>
              </a:rPr>
            </a:br>
            <a:r>
              <a:rPr lang="en-GB" altLang="en-US" sz="5000" b="1" spc="-150" dirty="0">
                <a:solidFill>
                  <a:srgbClr val="FFFFFF"/>
                </a:solidFill>
                <a:effectLst>
                  <a:outerShdw blurRad="50800" dist="38100" dir="2700000" algn="tl" rotWithShape="0">
                    <a:prstClr val="black">
                      <a:alpha val="40000"/>
                    </a:prstClr>
                  </a:outerShdw>
                </a:effectLst>
                <a:latin typeface="Century Gothic" panose="020B0502020202020204" pitchFamily="34" charset="0"/>
              </a:rPr>
              <a:t>Where do they end up?</a:t>
            </a:r>
            <a:endParaRPr lang="en-US" altLang="en-US" sz="5000" b="1" spc="-150" dirty="0">
              <a:effectLst>
                <a:outerShdw blurRad="50800" dist="38100" dir="2700000" algn="tl" rotWithShape="0">
                  <a:prstClr val="black">
                    <a:alpha val="40000"/>
                  </a:prstClr>
                </a:outerShdw>
              </a:effectLst>
              <a:latin typeface="Century Gothic" panose="020B0502020202020204" pitchFamily="34" charset="0"/>
            </a:endParaRPr>
          </a:p>
        </p:txBody>
      </p:sp>
      <p:sp>
        <p:nvSpPr>
          <p:cNvPr id="31" name="Rectangle: Rounded Corners 30">
            <a:extLst>
              <a:ext uri="{FF2B5EF4-FFF2-40B4-BE49-F238E27FC236}">
                <a16:creationId xmlns:a16="http://schemas.microsoft.com/office/drawing/2014/main" id="{3E844699-D3CB-4B29-9FC0-05ED3D40FE13}"/>
              </a:ext>
            </a:extLst>
          </p:cNvPr>
          <p:cNvSpPr/>
          <p:nvPr/>
        </p:nvSpPr>
        <p:spPr>
          <a:xfrm>
            <a:off x="829237" y="1448629"/>
            <a:ext cx="3651322" cy="2387958"/>
          </a:xfrm>
          <a:prstGeom prst="roundRect">
            <a:avLst/>
          </a:prstGeom>
          <a:solidFill>
            <a:schemeClr val="bg1"/>
          </a:solidFill>
          <a:ln>
            <a:solidFill>
              <a:schemeClr val="bg1"/>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transport&#10;&#10;Description automatically generated">
            <a:extLst>
              <a:ext uri="{FF2B5EF4-FFF2-40B4-BE49-F238E27FC236}">
                <a16:creationId xmlns:a16="http://schemas.microsoft.com/office/drawing/2014/main" id="{4CD39DCA-88FC-4A15-A630-597DC5F5C312}"/>
              </a:ext>
            </a:extLst>
          </p:cNvPr>
          <p:cNvPicPr>
            <a:picLocks noChangeAspect="1"/>
          </p:cNvPicPr>
          <p:nvPr/>
        </p:nvPicPr>
        <p:blipFill rotWithShape="1">
          <a:blip r:embed="rId3">
            <a:extLst>
              <a:ext uri="{28A0092B-C50C-407E-A947-70E740481C1C}">
                <a14:useLocalDpi xmlns:a14="http://schemas.microsoft.com/office/drawing/2010/main" val="0"/>
              </a:ext>
            </a:extLst>
          </a:blip>
          <a:srcRect l="29501" t="40000" r="29333" b="43333"/>
          <a:stretch/>
        </p:blipFill>
        <p:spPr>
          <a:xfrm>
            <a:off x="975940" y="2023110"/>
            <a:ext cx="3387051" cy="1405890"/>
          </a:xfrm>
          <a:prstGeom prst="rect">
            <a:avLst/>
          </a:prstGeom>
        </p:spPr>
      </p:pic>
      <p:sp>
        <p:nvSpPr>
          <p:cNvPr id="38" name="Rectangle: Rounded Corners 37">
            <a:extLst>
              <a:ext uri="{FF2B5EF4-FFF2-40B4-BE49-F238E27FC236}">
                <a16:creationId xmlns:a16="http://schemas.microsoft.com/office/drawing/2014/main" id="{D83719B2-D326-4462-A8EB-A040633F7B60}"/>
              </a:ext>
            </a:extLst>
          </p:cNvPr>
          <p:cNvSpPr/>
          <p:nvPr/>
        </p:nvSpPr>
        <p:spPr>
          <a:xfrm>
            <a:off x="4663443" y="1448629"/>
            <a:ext cx="3651322" cy="2387958"/>
          </a:xfrm>
          <a:prstGeom prst="roundRect">
            <a:avLst/>
          </a:prstGeom>
          <a:solidFill>
            <a:schemeClr val="bg1"/>
          </a:solidFill>
          <a:ln>
            <a:solidFill>
              <a:schemeClr val="bg1"/>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78C69DD8-C970-418F-A2AD-FE3B0D0D11F3}"/>
              </a:ext>
            </a:extLst>
          </p:cNvPr>
          <p:cNvSpPr/>
          <p:nvPr/>
        </p:nvSpPr>
        <p:spPr>
          <a:xfrm>
            <a:off x="829235" y="3967759"/>
            <a:ext cx="3651322" cy="2387958"/>
          </a:xfrm>
          <a:prstGeom prst="roundRect">
            <a:avLst/>
          </a:prstGeom>
          <a:solidFill>
            <a:schemeClr val="bg1"/>
          </a:solidFill>
          <a:ln>
            <a:solidFill>
              <a:schemeClr val="bg1"/>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Rounded Corners 39">
            <a:extLst>
              <a:ext uri="{FF2B5EF4-FFF2-40B4-BE49-F238E27FC236}">
                <a16:creationId xmlns:a16="http://schemas.microsoft.com/office/drawing/2014/main" id="{37BCD492-179D-4A96-BA0A-0987100BF1ED}"/>
              </a:ext>
            </a:extLst>
          </p:cNvPr>
          <p:cNvSpPr/>
          <p:nvPr/>
        </p:nvSpPr>
        <p:spPr>
          <a:xfrm>
            <a:off x="4663443" y="3967759"/>
            <a:ext cx="3651322" cy="2387958"/>
          </a:xfrm>
          <a:prstGeom prst="roundRect">
            <a:avLst/>
          </a:prstGeom>
          <a:solidFill>
            <a:schemeClr val="bg1"/>
          </a:solidFill>
          <a:ln>
            <a:solidFill>
              <a:schemeClr val="bg1"/>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691B7D22-7F48-4138-A1F7-06D8EA8848F3}"/>
              </a:ext>
            </a:extLst>
          </p:cNvPr>
          <p:cNvSpPr txBox="1"/>
          <p:nvPr/>
        </p:nvSpPr>
        <p:spPr>
          <a:xfrm>
            <a:off x="1321644" y="1560109"/>
            <a:ext cx="2666504" cy="584775"/>
          </a:xfrm>
          <a:prstGeom prst="rect">
            <a:avLst/>
          </a:prstGeom>
          <a:noFill/>
        </p:spPr>
        <p:txBody>
          <a:bodyPr wrap="square" rtlCol="0">
            <a:spAutoFit/>
          </a:bodyPr>
          <a:lstStyle/>
          <a:p>
            <a:pPr algn="ctr"/>
            <a:r>
              <a:rPr lang="en-GB" sz="3200" b="1" dirty="0">
                <a:latin typeface="Century Gothic" panose="020B0502020202020204" pitchFamily="34" charset="0"/>
              </a:rPr>
              <a:t>Landfill</a:t>
            </a:r>
            <a:endParaRPr lang="en-GB" sz="3600" b="1" dirty="0">
              <a:latin typeface="Century Gothic" panose="020B0502020202020204" pitchFamily="34" charset="0"/>
            </a:endParaRPr>
          </a:p>
        </p:txBody>
      </p:sp>
      <p:sp>
        <p:nvSpPr>
          <p:cNvPr id="42" name="TextBox 41">
            <a:extLst>
              <a:ext uri="{FF2B5EF4-FFF2-40B4-BE49-F238E27FC236}">
                <a16:creationId xmlns:a16="http://schemas.microsoft.com/office/drawing/2014/main" id="{9487AD4B-B288-481B-AE79-15AA98ADC84F}"/>
              </a:ext>
            </a:extLst>
          </p:cNvPr>
          <p:cNvSpPr txBox="1"/>
          <p:nvPr/>
        </p:nvSpPr>
        <p:spPr>
          <a:xfrm>
            <a:off x="1321644" y="4036725"/>
            <a:ext cx="2666504" cy="584775"/>
          </a:xfrm>
          <a:prstGeom prst="rect">
            <a:avLst/>
          </a:prstGeom>
          <a:noFill/>
        </p:spPr>
        <p:txBody>
          <a:bodyPr wrap="square" rtlCol="0">
            <a:spAutoFit/>
          </a:bodyPr>
          <a:lstStyle/>
          <a:p>
            <a:pPr algn="ctr"/>
            <a:r>
              <a:rPr lang="en-GB" sz="3200" b="1" dirty="0">
                <a:latin typeface="Century Gothic" panose="020B0502020202020204" pitchFamily="34" charset="0"/>
              </a:rPr>
              <a:t>Oceans</a:t>
            </a:r>
            <a:endParaRPr lang="en-GB" sz="3600" b="1" dirty="0">
              <a:latin typeface="Century Gothic" panose="020B0502020202020204" pitchFamily="34" charset="0"/>
            </a:endParaRPr>
          </a:p>
        </p:txBody>
      </p:sp>
      <p:sp>
        <p:nvSpPr>
          <p:cNvPr id="43" name="TextBox 42">
            <a:extLst>
              <a:ext uri="{FF2B5EF4-FFF2-40B4-BE49-F238E27FC236}">
                <a16:creationId xmlns:a16="http://schemas.microsoft.com/office/drawing/2014/main" id="{EA83101E-64BD-4F1D-AB08-94706BDD7A9E}"/>
              </a:ext>
            </a:extLst>
          </p:cNvPr>
          <p:cNvSpPr txBox="1"/>
          <p:nvPr/>
        </p:nvSpPr>
        <p:spPr>
          <a:xfrm>
            <a:off x="5155852" y="1542561"/>
            <a:ext cx="2666504" cy="584775"/>
          </a:xfrm>
          <a:prstGeom prst="rect">
            <a:avLst/>
          </a:prstGeom>
          <a:noFill/>
        </p:spPr>
        <p:txBody>
          <a:bodyPr wrap="square" rtlCol="0">
            <a:spAutoFit/>
          </a:bodyPr>
          <a:lstStyle/>
          <a:p>
            <a:pPr algn="ctr"/>
            <a:r>
              <a:rPr lang="en-GB" sz="3200" b="1" dirty="0">
                <a:latin typeface="Century Gothic" panose="020B0502020202020204" pitchFamily="34" charset="0"/>
              </a:rPr>
              <a:t>Rivers</a:t>
            </a:r>
            <a:endParaRPr lang="en-GB" sz="3600" b="1" dirty="0">
              <a:latin typeface="Century Gothic" panose="020B0502020202020204" pitchFamily="34" charset="0"/>
            </a:endParaRPr>
          </a:p>
        </p:txBody>
      </p:sp>
      <p:sp>
        <p:nvSpPr>
          <p:cNvPr id="44" name="TextBox 43">
            <a:extLst>
              <a:ext uri="{FF2B5EF4-FFF2-40B4-BE49-F238E27FC236}">
                <a16:creationId xmlns:a16="http://schemas.microsoft.com/office/drawing/2014/main" id="{EA61DD7D-EDB0-4375-850F-CC950CF3B6E8}"/>
              </a:ext>
            </a:extLst>
          </p:cNvPr>
          <p:cNvSpPr txBox="1"/>
          <p:nvPr/>
        </p:nvSpPr>
        <p:spPr>
          <a:xfrm>
            <a:off x="5184809" y="4036725"/>
            <a:ext cx="2666504" cy="584775"/>
          </a:xfrm>
          <a:prstGeom prst="rect">
            <a:avLst/>
          </a:prstGeom>
          <a:noFill/>
        </p:spPr>
        <p:txBody>
          <a:bodyPr wrap="square" rtlCol="0">
            <a:spAutoFit/>
          </a:bodyPr>
          <a:lstStyle/>
          <a:p>
            <a:pPr algn="ctr"/>
            <a:r>
              <a:rPr lang="en-GB" sz="3200" b="1" dirty="0">
                <a:latin typeface="Century Gothic" panose="020B0502020202020204" pitchFamily="34" charset="0"/>
              </a:rPr>
              <a:t>Recycled</a:t>
            </a:r>
            <a:endParaRPr lang="en-GB" sz="3600" b="1" dirty="0">
              <a:latin typeface="Century Gothic" panose="020B0502020202020204" pitchFamily="34" charset="0"/>
            </a:endParaRPr>
          </a:p>
        </p:txBody>
      </p:sp>
      <p:pic>
        <p:nvPicPr>
          <p:cNvPr id="15" name="Picture 14" descr="Logo&#10;&#10;Description automatically generated with medium confidence">
            <a:extLst>
              <a:ext uri="{FF2B5EF4-FFF2-40B4-BE49-F238E27FC236}">
                <a16:creationId xmlns:a16="http://schemas.microsoft.com/office/drawing/2014/main" id="{9AADC482-5F71-4C0B-AFED-29A2F1CF54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664" t="29863" r="28767" b="29793"/>
          <a:stretch/>
        </p:blipFill>
        <p:spPr>
          <a:xfrm>
            <a:off x="1849559" y="4613612"/>
            <a:ext cx="1639812" cy="1591517"/>
          </a:xfrm>
          <a:prstGeom prst="rect">
            <a:avLst/>
          </a:prstGeom>
        </p:spPr>
      </p:pic>
      <p:pic>
        <p:nvPicPr>
          <p:cNvPr id="20" name="Picture 19" descr="Logo&#10;&#10;Description automatically generated">
            <a:extLst>
              <a:ext uri="{FF2B5EF4-FFF2-40B4-BE49-F238E27FC236}">
                <a16:creationId xmlns:a16="http://schemas.microsoft.com/office/drawing/2014/main" id="{91BC9451-C633-4A3E-BE4E-1996246132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500" t="29500" r="29834" b="29500"/>
          <a:stretch/>
        </p:blipFill>
        <p:spPr>
          <a:xfrm>
            <a:off x="5681571" y="2072372"/>
            <a:ext cx="1615066" cy="1628304"/>
          </a:xfrm>
          <a:prstGeom prst="rect">
            <a:avLst/>
          </a:prstGeom>
        </p:spPr>
      </p:pic>
      <p:pic>
        <p:nvPicPr>
          <p:cNvPr id="46" name="Picture 45" descr="Icon&#10;&#10;Description automatically generated">
            <a:extLst>
              <a:ext uri="{FF2B5EF4-FFF2-40B4-BE49-F238E27FC236}">
                <a16:creationId xmlns:a16="http://schemas.microsoft.com/office/drawing/2014/main" id="{FEF881BC-26F1-4F6E-86D1-A8909385CF2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167" t="29500" r="28333" b="28834"/>
          <a:stretch/>
        </p:blipFill>
        <p:spPr>
          <a:xfrm>
            <a:off x="5656424" y="4613612"/>
            <a:ext cx="1723275" cy="1650646"/>
          </a:xfrm>
          <a:prstGeom prst="rect">
            <a:avLst/>
          </a:prstGeom>
        </p:spPr>
      </p:pic>
    </p:spTree>
    <p:extLst>
      <p:ext uri="{BB962C8B-B14F-4D97-AF65-F5344CB8AC3E}">
        <p14:creationId xmlns:p14="http://schemas.microsoft.com/office/powerpoint/2010/main" val="1200143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par>
                                <p:cTn id="22" presetID="53"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500" fill="hold"/>
                                        <p:tgtEl>
                                          <p:spTgt spid="43"/>
                                        </p:tgtEl>
                                        <p:attrNameLst>
                                          <p:attrName>ppt_w</p:attrName>
                                        </p:attrNameLst>
                                      </p:cBhvr>
                                      <p:tavLst>
                                        <p:tav tm="0">
                                          <p:val>
                                            <p:fltVal val="0"/>
                                          </p:val>
                                        </p:tav>
                                        <p:tav tm="100000">
                                          <p:val>
                                            <p:strVal val="#ppt_w"/>
                                          </p:val>
                                        </p:tav>
                                      </p:tavLst>
                                    </p:anim>
                                    <p:anim calcmode="lin" valueType="num">
                                      <p:cBhvr>
                                        <p:cTn id="37" dur="500" fill="hold"/>
                                        <p:tgtEl>
                                          <p:spTgt spid="43"/>
                                        </p:tgtEl>
                                        <p:attrNameLst>
                                          <p:attrName>ppt_h</p:attrName>
                                        </p:attrNameLst>
                                      </p:cBhvr>
                                      <p:tavLst>
                                        <p:tav tm="0">
                                          <p:val>
                                            <p:fltVal val="0"/>
                                          </p:val>
                                        </p:tav>
                                        <p:tav tm="100000">
                                          <p:val>
                                            <p:strVal val="#ppt_h"/>
                                          </p:val>
                                        </p:tav>
                                      </p:tavLst>
                                    </p:anim>
                                    <p:animEffect transition="in" filter="fade">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500" fill="hold"/>
                                        <p:tgtEl>
                                          <p:spTgt spid="44"/>
                                        </p:tgtEl>
                                        <p:attrNameLst>
                                          <p:attrName>ppt_w</p:attrName>
                                        </p:attrNameLst>
                                      </p:cBhvr>
                                      <p:tavLst>
                                        <p:tav tm="0">
                                          <p:val>
                                            <p:fltVal val="0"/>
                                          </p:val>
                                        </p:tav>
                                        <p:tav tm="100000">
                                          <p:val>
                                            <p:strVal val="#ppt_w"/>
                                          </p:val>
                                        </p:tav>
                                      </p:tavLst>
                                    </p:anim>
                                    <p:anim calcmode="lin" valueType="num">
                                      <p:cBhvr>
                                        <p:cTn id="44" dur="500" fill="hold"/>
                                        <p:tgtEl>
                                          <p:spTgt spid="44"/>
                                        </p:tgtEl>
                                        <p:attrNameLst>
                                          <p:attrName>ppt_h</p:attrName>
                                        </p:attrNameLst>
                                      </p:cBhvr>
                                      <p:tavLst>
                                        <p:tav tm="0">
                                          <p:val>
                                            <p:fltVal val="0"/>
                                          </p:val>
                                        </p:tav>
                                        <p:tav tm="100000">
                                          <p:val>
                                            <p:strVal val="#ppt_h"/>
                                          </p:val>
                                        </p:tav>
                                      </p:tavLst>
                                    </p:anim>
                                    <p:animEffect transition="in" filter="fade">
                                      <p:cBhvr>
                                        <p:cTn id="45" dur="500"/>
                                        <p:tgtEl>
                                          <p:spTgt spid="44"/>
                                        </p:tgtEl>
                                      </p:cBhvr>
                                    </p:animEffect>
                                  </p:childTnLst>
                                </p:cTn>
                              </p:par>
                              <p:par>
                                <p:cTn id="46" presetID="53" presetClass="entr" presetSubtype="16" fill="hold"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1232A"/>
        </a:solidFill>
        <a:effectLst/>
      </p:bgPr>
    </p:bg>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302274" y="2086170"/>
            <a:ext cx="8539451" cy="43941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marL="457200" indent="-457200" eaLnBrk="0" fontAlgn="base" hangingPunct="0">
              <a:lnSpc>
                <a:spcPct val="120000"/>
              </a:lnSpc>
              <a:spcBef>
                <a:spcPct val="0"/>
              </a:spcBef>
              <a:spcAft>
                <a:spcPct val="0"/>
              </a:spcAft>
              <a:buClr>
                <a:srgbClr val="D1232A"/>
              </a:buClr>
              <a:buFont typeface="Arial" panose="020B0604020202020204" pitchFamily="34" charset="0"/>
              <a:buChar char="•"/>
            </a:pPr>
            <a:endParaRPr lang="en-GB" altLang="en-US" sz="2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ext Box 2"/>
          <p:cNvSpPr txBox="1">
            <a:spLocks noChangeArrowheads="1"/>
          </p:cNvSpPr>
          <p:nvPr/>
        </p:nvSpPr>
        <p:spPr bwMode="auto">
          <a:xfrm rot="21406640">
            <a:off x="-96789" y="15491"/>
            <a:ext cx="9144000" cy="105274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ctr" anchorCtr="0" compatLnSpc="1">
            <a:prstTxWarp prst="textNoShape">
              <a:avLst/>
            </a:prstTxWarp>
          </a:bodyPr>
          <a:lstStyle/>
          <a:p>
            <a:pPr algn="ctr" eaLnBrk="0" fontAlgn="base" hangingPunct="0">
              <a:spcBef>
                <a:spcPct val="0"/>
              </a:spcBef>
              <a:spcAft>
                <a:spcPct val="0"/>
              </a:spcAft>
            </a:pPr>
            <a:br>
              <a:rPr lang="en-GB" altLang="en-US" sz="4800" b="1" spc="-150" dirty="0">
                <a:solidFill>
                  <a:srgbClr val="FFFFFF"/>
                </a:solidFill>
                <a:effectLst>
                  <a:outerShdw blurRad="50800" dist="38100" dir="2700000" algn="tl" rotWithShape="0">
                    <a:prstClr val="black">
                      <a:alpha val="40000"/>
                    </a:prstClr>
                  </a:outerShdw>
                </a:effectLst>
                <a:latin typeface="Century Gothic" panose="020B0502020202020204" pitchFamily="34" charset="0"/>
              </a:rPr>
            </a:br>
            <a:r>
              <a:rPr lang="en-GB" altLang="en-US" sz="4800" b="1" spc="-150" dirty="0">
                <a:solidFill>
                  <a:srgbClr val="FFFFFF"/>
                </a:solidFill>
                <a:effectLst>
                  <a:outerShdw blurRad="50800" dist="38100" dir="2700000" algn="tl" rotWithShape="0">
                    <a:prstClr val="black">
                      <a:alpha val="40000"/>
                    </a:prstClr>
                  </a:outerShdw>
                </a:effectLst>
                <a:latin typeface="Century Gothic" panose="020B0502020202020204" pitchFamily="34" charset="0"/>
              </a:rPr>
              <a:t>How long do plastic bottles stay in the ocean for?</a:t>
            </a:r>
            <a:endParaRPr lang="en-US" altLang="en-US" sz="4800" b="1" spc="-150" dirty="0">
              <a:effectLst>
                <a:outerShdw blurRad="50800" dist="38100" dir="2700000" algn="tl" rotWithShape="0">
                  <a:prstClr val="black">
                    <a:alpha val="40000"/>
                  </a:prstClr>
                </a:outerShdw>
              </a:effectLst>
              <a:latin typeface="Century Gothic" panose="020B0502020202020204" pitchFamily="34" charset="0"/>
            </a:endParaRPr>
          </a:p>
        </p:txBody>
      </p:sp>
      <p:pic>
        <p:nvPicPr>
          <p:cNvPr id="20" name="Picture 19">
            <a:extLst>
              <a:ext uri="{FF2B5EF4-FFF2-40B4-BE49-F238E27FC236}">
                <a16:creationId xmlns:a16="http://schemas.microsoft.com/office/drawing/2014/main" id="{FD794E3E-1DF1-4C01-BF9B-A55C0721C92F}"/>
              </a:ext>
            </a:extLst>
          </p:cNvPr>
          <p:cNvPicPr>
            <a:picLocks noChangeAspect="1"/>
          </p:cNvPicPr>
          <p:nvPr/>
        </p:nvPicPr>
        <p:blipFill rotWithShape="1">
          <a:blip r:embed="rId4"/>
          <a:srcRect t="2574" b="12856"/>
          <a:stretch/>
        </p:blipFill>
        <p:spPr>
          <a:xfrm>
            <a:off x="575210" y="1954530"/>
            <a:ext cx="7993579" cy="4609788"/>
          </a:xfrm>
          <a:prstGeom prst="rect">
            <a:avLst/>
          </a:prstGeom>
          <a:effectLst>
            <a:softEdge rad="63500"/>
          </a:effectLst>
        </p:spPr>
      </p:pic>
      <p:sp>
        <p:nvSpPr>
          <p:cNvPr id="23" name="Rectangular Callout 10">
            <a:extLst>
              <a:ext uri="{FF2B5EF4-FFF2-40B4-BE49-F238E27FC236}">
                <a16:creationId xmlns:a16="http://schemas.microsoft.com/office/drawing/2014/main" id="{82AFC6F3-6022-4851-BA1F-F6439EA0EE11}"/>
              </a:ext>
            </a:extLst>
          </p:cNvPr>
          <p:cNvSpPr/>
          <p:nvPr/>
        </p:nvSpPr>
        <p:spPr>
          <a:xfrm flipH="1">
            <a:off x="5577837" y="2611991"/>
            <a:ext cx="3263888" cy="1309769"/>
          </a:xfrm>
          <a:prstGeom prst="wedgeRectCallout">
            <a:avLst>
              <a:gd name="adj1" fmla="val 116392"/>
              <a:gd name="adj2" fmla="val 176957"/>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spc="-150" dirty="0">
                <a:solidFill>
                  <a:sysClr val="windowText" lastClr="000000"/>
                </a:solidFill>
                <a:latin typeface="Century Gothic" panose="020B0502020202020204" pitchFamily="34" charset="0"/>
              </a:rPr>
              <a:t>A plastic bottle which ends up in the ocean now, will still be around by the year 2500!</a:t>
            </a:r>
          </a:p>
        </p:txBody>
      </p:sp>
      <p:sp>
        <p:nvSpPr>
          <p:cNvPr id="2" name="Oval 1">
            <a:extLst>
              <a:ext uri="{FF2B5EF4-FFF2-40B4-BE49-F238E27FC236}">
                <a16:creationId xmlns:a16="http://schemas.microsoft.com/office/drawing/2014/main" id="{7446ECED-BD90-476E-9E02-FC6D5CF62581}"/>
              </a:ext>
            </a:extLst>
          </p:cNvPr>
          <p:cNvSpPr/>
          <p:nvPr/>
        </p:nvSpPr>
        <p:spPr>
          <a:xfrm>
            <a:off x="1075858" y="5492307"/>
            <a:ext cx="2328530" cy="62732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5414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500"/>
                            </p:stCondLst>
                            <p:childTnLst>
                              <p:par>
                                <p:cTn id="18" presetID="32" presetClass="emph" presetSubtype="0" fill="hold" grpId="0" nodeType="afterEffect">
                                  <p:stCondLst>
                                    <p:cond delay="0"/>
                                  </p:stCondLst>
                                  <p:childTnLst>
                                    <p:animRot by="120000">
                                      <p:cBhvr>
                                        <p:cTn id="19" dur="100" fill="hold">
                                          <p:stCondLst>
                                            <p:cond delay="0"/>
                                          </p:stCondLst>
                                        </p:cTn>
                                        <p:tgtEl>
                                          <p:spTgt spid="2"/>
                                        </p:tgtEl>
                                        <p:attrNameLst>
                                          <p:attrName>r</p:attrName>
                                        </p:attrNameLst>
                                      </p:cBhvr>
                                    </p:animRot>
                                    <p:animRot by="-240000">
                                      <p:cBhvr>
                                        <p:cTn id="20" dur="200" fill="hold">
                                          <p:stCondLst>
                                            <p:cond delay="200"/>
                                          </p:stCondLst>
                                        </p:cTn>
                                        <p:tgtEl>
                                          <p:spTgt spid="2"/>
                                        </p:tgtEl>
                                        <p:attrNameLst>
                                          <p:attrName>r</p:attrName>
                                        </p:attrNameLst>
                                      </p:cBhvr>
                                    </p:animRot>
                                    <p:animRot by="240000">
                                      <p:cBhvr>
                                        <p:cTn id="21" dur="200" fill="hold">
                                          <p:stCondLst>
                                            <p:cond delay="400"/>
                                          </p:stCondLst>
                                        </p:cTn>
                                        <p:tgtEl>
                                          <p:spTgt spid="2"/>
                                        </p:tgtEl>
                                        <p:attrNameLst>
                                          <p:attrName>r</p:attrName>
                                        </p:attrNameLst>
                                      </p:cBhvr>
                                    </p:animRot>
                                    <p:animRot by="-240000">
                                      <p:cBhvr>
                                        <p:cTn id="22" dur="200" fill="hold">
                                          <p:stCondLst>
                                            <p:cond delay="600"/>
                                          </p:stCondLst>
                                        </p:cTn>
                                        <p:tgtEl>
                                          <p:spTgt spid="2"/>
                                        </p:tgtEl>
                                        <p:attrNameLst>
                                          <p:attrName>r</p:attrName>
                                        </p:attrNameLst>
                                      </p:cBhvr>
                                    </p:animRot>
                                    <p:animRot by="120000">
                                      <p:cBhvr>
                                        <p:cTn id="23" dur="200" fill="hold">
                                          <p:stCondLst>
                                            <p:cond delay="800"/>
                                          </p:stCondLst>
                                        </p:cTn>
                                        <p:tgtEl>
                                          <p:spTgt spid="2"/>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nodePh="1">
                                  <p:stCondLst>
                                    <p:cond delay="0"/>
                                  </p:stCondLst>
                                  <p:endCondLst>
                                    <p:cond evt="begin" delay="0">
                                      <p:tn val="26"/>
                                    </p:cond>
                                  </p:endCondLst>
                                  <p:childTnLst>
                                    <p:set>
                                      <p:cBhvr>
                                        <p:cTn id="27" dur="1" fill="hold">
                                          <p:stCondLst>
                                            <p:cond delay="0"/>
                                          </p:stCondLst>
                                        </p:cTn>
                                        <p:tgtEl>
                                          <p:spTgt spid="9">
                                            <p:txEl>
                                              <p:pRg st="0" end="0"/>
                                            </p:txEl>
                                          </p:spTgt>
                                        </p:tgtEl>
                                        <p:attrNameLst>
                                          <p:attrName>style.visibility</p:attrName>
                                        </p:attrNameLst>
                                      </p:cBhvr>
                                      <p:to>
                                        <p:strVal val="visible"/>
                                      </p:to>
                                    </p:set>
                                    <p:anim calcmode="lin" valueType="num">
                                      <p:cBhvr additive="base">
                                        <p:cTn id="2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1000" fill="hold"/>
                                        <p:tgtEl>
                                          <p:spTgt spid="23"/>
                                        </p:tgtEl>
                                        <p:attrNameLst>
                                          <p:attrName>ppt_w</p:attrName>
                                        </p:attrNameLst>
                                      </p:cBhvr>
                                      <p:tavLst>
                                        <p:tav tm="0">
                                          <p:val>
                                            <p:fltVal val="0"/>
                                          </p:val>
                                        </p:tav>
                                        <p:tav tm="100000">
                                          <p:val>
                                            <p:strVal val="#ppt_w"/>
                                          </p:val>
                                        </p:tav>
                                      </p:tavLst>
                                    </p:anim>
                                    <p:anim calcmode="lin" valueType="num">
                                      <p:cBhvr>
                                        <p:cTn id="34" dur="1000" fill="hold"/>
                                        <p:tgtEl>
                                          <p:spTgt spid="23"/>
                                        </p:tgtEl>
                                        <p:attrNameLst>
                                          <p:attrName>ppt_h</p:attrName>
                                        </p:attrNameLst>
                                      </p:cBhvr>
                                      <p:tavLst>
                                        <p:tav tm="0">
                                          <p:val>
                                            <p:fltVal val="0"/>
                                          </p:val>
                                        </p:tav>
                                        <p:tav tm="100000">
                                          <p:val>
                                            <p:strVal val="#ppt_h"/>
                                          </p:val>
                                        </p:tav>
                                      </p:tavLst>
                                    </p:anim>
                                    <p:animEffect transition="in" filter="fade">
                                      <p:cBhvr>
                                        <p:cTn id="35" dur="1000"/>
                                        <p:tgtEl>
                                          <p:spTgt spid="23"/>
                                        </p:tgtEl>
                                      </p:cBhvr>
                                    </p:animEffect>
                                  </p:childTnLst>
                                </p:cTn>
                              </p:par>
                            </p:childTnLst>
                          </p:cTn>
                        </p:par>
                        <p:par>
                          <p:cTn id="36" fill="hold">
                            <p:stCondLst>
                              <p:cond delay="1500"/>
                            </p:stCondLst>
                            <p:childTnLst>
                              <p:par>
                                <p:cTn id="37" presetID="32" presetClass="emph" presetSubtype="0" fill="hold" grpId="1" nodeType="afterEffect">
                                  <p:stCondLst>
                                    <p:cond delay="0"/>
                                  </p:stCondLst>
                                  <p:childTnLst>
                                    <p:animRot by="120000">
                                      <p:cBhvr>
                                        <p:cTn id="38" dur="100" fill="hold">
                                          <p:stCondLst>
                                            <p:cond delay="0"/>
                                          </p:stCondLst>
                                        </p:cTn>
                                        <p:tgtEl>
                                          <p:spTgt spid="23"/>
                                        </p:tgtEl>
                                        <p:attrNameLst>
                                          <p:attrName>r</p:attrName>
                                        </p:attrNameLst>
                                      </p:cBhvr>
                                    </p:animRot>
                                    <p:animRot by="-240000">
                                      <p:cBhvr>
                                        <p:cTn id="39" dur="200" fill="hold">
                                          <p:stCondLst>
                                            <p:cond delay="200"/>
                                          </p:stCondLst>
                                        </p:cTn>
                                        <p:tgtEl>
                                          <p:spTgt spid="23"/>
                                        </p:tgtEl>
                                        <p:attrNameLst>
                                          <p:attrName>r</p:attrName>
                                        </p:attrNameLst>
                                      </p:cBhvr>
                                    </p:animRot>
                                    <p:animRot by="240000">
                                      <p:cBhvr>
                                        <p:cTn id="40" dur="200" fill="hold">
                                          <p:stCondLst>
                                            <p:cond delay="400"/>
                                          </p:stCondLst>
                                        </p:cTn>
                                        <p:tgtEl>
                                          <p:spTgt spid="23"/>
                                        </p:tgtEl>
                                        <p:attrNameLst>
                                          <p:attrName>r</p:attrName>
                                        </p:attrNameLst>
                                      </p:cBhvr>
                                    </p:animRot>
                                    <p:animRot by="-240000">
                                      <p:cBhvr>
                                        <p:cTn id="41" dur="200" fill="hold">
                                          <p:stCondLst>
                                            <p:cond delay="600"/>
                                          </p:stCondLst>
                                        </p:cTn>
                                        <p:tgtEl>
                                          <p:spTgt spid="23"/>
                                        </p:tgtEl>
                                        <p:attrNameLst>
                                          <p:attrName>r</p:attrName>
                                        </p:attrNameLst>
                                      </p:cBhvr>
                                    </p:animRot>
                                    <p:animRot by="120000">
                                      <p:cBhvr>
                                        <p:cTn id="42" dur="200" fill="hold">
                                          <p:stCondLst>
                                            <p:cond delay="80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allAtOnce" bldLvl="5"/>
      <p:bldP spid="23" grpId="0" animBg="1"/>
      <p:bldP spid="23" grpId="1" animBg="1"/>
      <p:bldP spid="2" grpId="0" animBg="1"/>
      <p:bldP spid="2" grpId="1" animBg="1"/>
    </p:bldLst>
  </p:timing>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1232A"/>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4E22212-BC65-412F-B4F8-9791135520C6}"/>
              </a:ext>
            </a:extLst>
          </p:cNvPr>
          <p:cNvSpPr/>
          <p:nvPr/>
        </p:nvSpPr>
        <p:spPr>
          <a:xfrm>
            <a:off x="651120" y="727512"/>
            <a:ext cx="7841759" cy="5464328"/>
          </a:xfrm>
          <a:prstGeom prst="roundRect">
            <a:avLst/>
          </a:prstGeom>
          <a:solidFill>
            <a:schemeClr val="bg1"/>
          </a:solidFill>
          <a:ln>
            <a:solidFill>
              <a:schemeClr val="bg1"/>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66E9D194-49A1-4EEF-8B78-5D446837353A}"/>
              </a:ext>
            </a:extLst>
          </p:cNvPr>
          <p:cNvSpPr txBox="1"/>
          <p:nvPr/>
        </p:nvSpPr>
        <p:spPr>
          <a:xfrm>
            <a:off x="1455265" y="948653"/>
            <a:ext cx="6471535" cy="584775"/>
          </a:xfrm>
          <a:prstGeom prst="rect">
            <a:avLst/>
          </a:prstGeom>
          <a:noFill/>
        </p:spPr>
        <p:txBody>
          <a:bodyPr wrap="square" rtlCol="0">
            <a:spAutoFit/>
          </a:bodyPr>
          <a:lstStyle/>
          <a:p>
            <a:pPr algn="ctr"/>
            <a:r>
              <a:rPr lang="en-GB" sz="3200" b="1" dirty="0">
                <a:latin typeface="Century Gothic" panose="020B0502020202020204" pitchFamily="34" charset="0"/>
              </a:rPr>
              <a:t>How does plastic harm sea life?</a:t>
            </a:r>
          </a:p>
        </p:txBody>
      </p:sp>
      <p:pic>
        <p:nvPicPr>
          <p:cNvPr id="18" name="Picture 17" descr="A picture containing aircraft, transport, airplane&#10;&#10;Description automatically generated">
            <a:extLst>
              <a:ext uri="{FF2B5EF4-FFF2-40B4-BE49-F238E27FC236}">
                <a16:creationId xmlns:a16="http://schemas.microsoft.com/office/drawing/2014/main" id="{03120846-5609-4E5C-860C-95CCEDE88661}"/>
              </a:ext>
            </a:extLst>
          </p:cNvPr>
          <p:cNvPicPr>
            <a:picLocks noChangeAspect="1"/>
          </p:cNvPicPr>
          <p:nvPr/>
        </p:nvPicPr>
        <p:blipFill rotWithShape="1">
          <a:blip r:embed="rId3">
            <a:extLst>
              <a:ext uri="{28A0092B-C50C-407E-A947-70E740481C1C}">
                <a14:useLocalDpi xmlns:a14="http://schemas.microsoft.com/office/drawing/2010/main" val="0"/>
              </a:ext>
            </a:extLst>
          </a:blip>
          <a:srcRect l="32166" t="32678" r="21667" b="50000"/>
          <a:stretch/>
        </p:blipFill>
        <p:spPr>
          <a:xfrm rot="20939129">
            <a:off x="3844434" y="1828367"/>
            <a:ext cx="4148249" cy="1556417"/>
          </a:xfrm>
          <a:prstGeom prst="rect">
            <a:avLst/>
          </a:prstGeom>
        </p:spPr>
      </p:pic>
      <p:pic>
        <p:nvPicPr>
          <p:cNvPr id="20" name="Picture 19" descr="Graphical user interface&#10;&#10;Description automatically generated with low confidence">
            <a:extLst>
              <a:ext uri="{FF2B5EF4-FFF2-40B4-BE49-F238E27FC236}">
                <a16:creationId xmlns:a16="http://schemas.microsoft.com/office/drawing/2014/main" id="{309F5A65-BCB5-4510-98C6-364D501E3EA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695" t="28325" r="28512" b="28444"/>
          <a:stretch/>
        </p:blipFill>
        <p:spPr>
          <a:xfrm>
            <a:off x="5071635" y="3850677"/>
            <a:ext cx="1899116" cy="1964481"/>
          </a:xfrm>
          <a:prstGeom prst="rect">
            <a:avLst/>
          </a:prstGeom>
        </p:spPr>
      </p:pic>
      <p:pic>
        <p:nvPicPr>
          <p:cNvPr id="22" name="Picture 21" descr="Icon&#10;&#10;Description automatically generated">
            <a:extLst>
              <a:ext uri="{FF2B5EF4-FFF2-40B4-BE49-F238E27FC236}">
                <a16:creationId xmlns:a16="http://schemas.microsoft.com/office/drawing/2014/main" id="{70908EBB-AC90-412E-80B7-CA94AE8383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349" t="30133" r="28137" b="30769"/>
          <a:stretch/>
        </p:blipFill>
        <p:spPr>
          <a:xfrm>
            <a:off x="1829111" y="3828793"/>
            <a:ext cx="2236215" cy="1986365"/>
          </a:xfrm>
          <a:prstGeom prst="rect">
            <a:avLst/>
          </a:prstGeom>
        </p:spPr>
      </p:pic>
      <p:pic>
        <p:nvPicPr>
          <p:cNvPr id="23" name="Picture 22" descr="A picture containing text, vector graphics&#10;&#10;Description automatically generated">
            <a:extLst>
              <a:ext uri="{FF2B5EF4-FFF2-40B4-BE49-F238E27FC236}">
                <a16:creationId xmlns:a16="http://schemas.microsoft.com/office/drawing/2014/main" id="{2D13760C-E7C6-491A-9D2D-A49C8347EAE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272" t="36491" r="28834" b="36786"/>
          <a:stretch/>
        </p:blipFill>
        <p:spPr>
          <a:xfrm>
            <a:off x="1455265" y="2077135"/>
            <a:ext cx="2277310" cy="1418744"/>
          </a:xfrm>
          <a:prstGeom prst="rect">
            <a:avLst/>
          </a:prstGeom>
        </p:spPr>
      </p:pic>
    </p:spTree>
    <p:extLst>
      <p:ext uri="{BB962C8B-B14F-4D97-AF65-F5344CB8AC3E}">
        <p14:creationId xmlns:p14="http://schemas.microsoft.com/office/powerpoint/2010/main" val="28326624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9121</TotalTime>
  <Words>1344</Words>
  <Application>Microsoft Office PowerPoint</Application>
  <PresentationFormat>On-screen Show (4:3)</PresentationFormat>
  <Paragraphs>100</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dc:creator>
  <cp:lastModifiedBy>Chloe Higham-Smith</cp:lastModifiedBy>
  <cp:revision>186</cp:revision>
  <dcterms:created xsi:type="dcterms:W3CDTF">2020-03-09T17:02:16Z</dcterms:created>
  <dcterms:modified xsi:type="dcterms:W3CDTF">2022-05-27T09:09:10Z</dcterms:modified>
</cp:coreProperties>
</file>