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32" r:id="rId2"/>
    <p:sldId id="300" r:id="rId3"/>
    <p:sldId id="318" r:id="rId4"/>
    <p:sldId id="330" r:id="rId5"/>
    <p:sldId id="295" r:id="rId6"/>
    <p:sldId id="303" r:id="rId7"/>
    <p:sldId id="331" r:id="rId8"/>
    <p:sldId id="343" r:id="rId9"/>
    <p:sldId id="298" r:id="rId10"/>
    <p:sldId id="319" r:id="rId11"/>
    <p:sldId id="333" r:id="rId12"/>
    <p:sldId id="337" r:id="rId13"/>
    <p:sldId id="334" r:id="rId14"/>
    <p:sldId id="338" r:id="rId15"/>
    <p:sldId id="335" r:id="rId16"/>
    <p:sldId id="339" r:id="rId17"/>
    <p:sldId id="336" r:id="rId18"/>
    <p:sldId id="340" r:id="rId19"/>
    <p:sldId id="341" r:id="rId20"/>
    <p:sldId id="34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Bradshaw" initials="BB" lastIdx="3" clrIdx="0">
    <p:extLst>
      <p:ext uri="{19B8F6BF-5375-455C-9EA6-DF929625EA0E}">
        <p15:presenceInfo xmlns:p15="http://schemas.microsoft.com/office/powerpoint/2012/main" userId="Beth Bradsha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a:srgbClr val="BFBFBF"/>
    <a:srgbClr val="D1232A"/>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68043" autoAdjust="0"/>
  </p:normalViewPr>
  <p:slideViewPr>
    <p:cSldViewPr snapToGrid="0">
      <p:cViewPr varScale="1">
        <p:scale>
          <a:sx n="79" d="100"/>
          <a:sy n="79" d="100"/>
        </p:scale>
        <p:origin x="1158" y="5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126C6F-C6CE-45BF-B6F1-97F07DB3A187}" type="datetimeFigureOut">
              <a:rPr lang="en-GB" smtClean="0"/>
              <a:t>08/06/2018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FF7D3DA-2948-489A-B30D-680895E97145}" type="slidenum">
              <a:rPr lang="en-GB" smtClean="0"/>
              <a:t>‹#›</a:t>
            </a:fld>
            <a:endParaRPr lang="en-GB"/>
          </a:p>
        </p:txBody>
      </p:sp>
    </p:spTree>
    <p:extLst>
      <p:ext uri="{BB962C8B-B14F-4D97-AF65-F5344CB8AC3E}">
        <p14:creationId xmlns:p14="http://schemas.microsoft.com/office/powerpoint/2010/main" val="383716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A88094-B0A2-40F7-98EE-DEA1B800213D}" type="datetimeFigureOut">
              <a:rPr lang="en-GB" smtClean="0"/>
              <a:t>08/06/2018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6826B3D-4336-41CA-A8C7-B5AD4BE8C457}" type="slidenum">
              <a:rPr lang="en-GB" smtClean="0"/>
              <a:t>‹#›</a:t>
            </a:fld>
            <a:endParaRPr lang="en-GB"/>
          </a:p>
        </p:txBody>
      </p:sp>
    </p:spTree>
    <p:extLst>
      <p:ext uri="{BB962C8B-B14F-4D97-AF65-F5344CB8AC3E}">
        <p14:creationId xmlns:p14="http://schemas.microsoft.com/office/powerpoint/2010/main" val="14350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72885-9488-4E40-B3B7-9F1C7EC7BC4D}" type="slidenum">
              <a:rPr lang="en-GB" smtClean="0"/>
              <a:t>1</a:t>
            </a:fld>
            <a:endParaRPr lang="en-GB"/>
          </a:p>
        </p:txBody>
      </p:sp>
    </p:spTree>
    <p:extLst>
      <p:ext uri="{BB962C8B-B14F-4D97-AF65-F5344CB8AC3E}">
        <p14:creationId xmlns:p14="http://schemas.microsoft.com/office/powerpoint/2010/main" val="318539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20000"/>
              </a:lnSpc>
              <a:spcBef>
                <a:spcPct val="0"/>
              </a:spcBef>
              <a:spcAft>
                <a:spcPct val="0"/>
              </a:spcAft>
              <a:buClr>
                <a:srgbClr val="D1232A"/>
              </a:buClr>
            </a:pPr>
            <a:r>
              <a:rPr lang="en-GB" altLang="en-US" sz="1200" dirty="0" smtClean="0">
                <a:solidFill>
                  <a:schemeClr val="tx1">
                    <a:lumMod val="75000"/>
                    <a:lumOff val="25000"/>
                  </a:schemeClr>
                </a:solidFill>
                <a:cs typeface="Arial" panose="020B0604020202020204" pitchFamily="34" charset="0"/>
              </a:rPr>
              <a:t>Ask the children “why do</a:t>
            </a:r>
            <a:r>
              <a:rPr lang="en-GB" altLang="en-US" sz="1200" baseline="0" dirty="0" smtClean="0">
                <a:solidFill>
                  <a:schemeClr val="tx1">
                    <a:lumMod val="75000"/>
                    <a:lumOff val="25000"/>
                  </a:schemeClr>
                </a:solidFill>
                <a:cs typeface="Arial" panose="020B0604020202020204" pitchFamily="34" charset="0"/>
              </a:rPr>
              <a:t> you </a:t>
            </a:r>
            <a:r>
              <a:rPr lang="en-GB" altLang="en-US" sz="1200" dirty="0" smtClean="0">
                <a:solidFill>
                  <a:schemeClr val="tx1">
                    <a:lumMod val="75000"/>
                    <a:lumOff val="25000"/>
                  </a:schemeClr>
                </a:solidFill>
                <a:cs typeface="Arial" panose="020B0604020202020204" pitchFamily="34" charset="0"/>
              </a:rPr>
              <a:t>think there are guidelines limiting the amount</a:t>
            </a:r>
            <a:r>
              <a:rPr lang="en-GB" altLang="en-US" sz="1200" baseline="0" dirty="0" smtClean="0">
                <a:solidFill>
                  <a:schemeClr val="tx1">
                    <a:lumMod val="75000"/>
                    <a:lumOff val="25000"/>
                  </a:schemeClr>
                </a:solidFill>
                <a:cs typeface="Arial" panose="020B0604020202020204" pitchFamily="34" charset="0"/>
              </a:rPr>
              <a:t> of sugar we can all have?”</a:t>
            </a:r>
          </a:p>
          <a:p>
            <a:pPr eaLnBrk="0" fontAlgn="base" hangingPunct="0">
              <a:lnSpc>
                <a:spcPct val="120000"/>
              </a:lnSpc>
              <a:spcBef>
                <a:spcPct val="0"/>
              </a:spcBef>
              <a:spcAft>
                <a:spcPct val="0"/>
              </a:spcAft>
              <a:buClr>
                <a:srgbClr val="D1232A"/>
              </a:buClr>
            </a:pPr>
            <a:endParaRPr lang="en-GB" altLang="en-US" sz="1200" baseline="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Ask them “are you aware of any negative health consequences of drinking sugary drinks?”</a:t>
            </a:r>
          </a:p>
          <a:p>
            <a:pPr eaLnBrk="0" fontAlgn="base" hangingPunct="0">
              <a:lnSpc>
                <a:spcPct val="120000"/>
              </a:lnSpc>
              <a:spcBef>
                <a:spcPct val="0"/>
              </a:spcBef>
              <a:spcAft>
                <a:spcPct val="0"/>
              </a:spcAft>
              <a:buClr>
                <a:srgbClr val="D1232A"/>
              </a:buClr>
            </a:pPr>
            <a:endParaRPr lang="en-GB" altLang="en-US" sz="1200" baseline="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r>
              <a:rPr lang="en-GB" altLang="en-US" sz="1200" dirty="0" smtClean="0">
                <a:solidFill>
                  <a:schemeClr val="tx1">
                    <a:lumMod val="75000"/>
                    <a:lumOff val="25000"/>
                  </a:schemeClr>
                </a:solidFill>
                <a:cs typeface="Arial" panose="020B0604020202020204" pitchFamily="34" charset="0"/>
              </a:rPr>
              <a:t>There is extensive evidence showing the health harms of drinking sugary drinks. These include:</a:t>
            </a:r>
            <a:endParaRPr lang="en-GB" altLang="en-US" sz="1200" baseline="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Dental decay</a:t>
            </a: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Obesity</a:t>
            </a: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Type 2 diabetes</a:t>
            </a: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Heart disease</a:t>
            </a: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Certain cancers</a:t>
            </a:r>
            <a:endParaRPr lang="en-GB" altLang="en-US" sz="120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endParaRPr lang="en-GB" altLang="en-US" sz="120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r>
              <a:rPr lang="en-GB" altLang="en-US" sz="1200" dirty="0" smtClean="0">
                <a:solidFill>
                  <a:schemeClr val="tx1">
                    <a:lumMod val="75000"/>
                    <a:lumOff val="25000"/>
                  </a:schemeClr>
                </a:solidFill>
                <a:cs typeface="Arial" panose="020B0604020202020204" pitchFamily="34" charset="0"/>
              </a:rPr>
              <a:t>*Note</a:t>
            </a:r>
            <a:r>
              <a:rPr lang="en-GB" altLang="en-US" sz="1200" baseline="0" dirty="0" smtClean="0">
                <a:solidFill>
                  <a:schemeClr val="tx1">
                    <a:lumMod val="75000"/>
                    <a:lumOff val="25000"/>
                  </a:schemeClr>
                </a:solidFill>
                <a:cs typeface="Arial" panose="020B0604020202020204" pitchFamily="34" charset="0"/>
              </a:rPr>
              <a:t> – these are not always linked to excess calories. Evidence suggest sugary drinks can have metabolic and cardiac issues regardless of weight.</a:t>
            </a:r>
          </a:p>
          <a:p>
            <a:pPr eaLnBrk="0" fontAlgn="base" hangingPunct="0">
              <a:lnSpc>
                <a:spcPct val="120000"/>
              </a:lnSpc>
              <a:spcBef>
                <a:spcPct val="0"/>
              </a:spcBef>
              <a:spcAft>
                <a:spcPct val="0"/>
              </a:spcAft>
              <a:buClr>
                <a:srgbClr val="D1232A"/>
              </a:buClr>
            </a:pPr>
            <a:endParaRPr lang="en-GB" altLang="en-US" sz="1200" baseline="0" dirty="0" smtClean="0">
              <a:solidFill>
                <a:schemeClr val="tx1">
                  <a:lumMod val="75000"/>
                  <a:lumOff val="25000"/>
                </a:schemeClr>
              </a:solidFill>
              <a:cs typeface="Arial" panose="020B0604020202020204" pitchFamily="34" charset="0"/>
            </a:endParaRPr>
          </a:p>
          <a:p>
            <a:pPr eaLnBrk="0" fontAlgn="base" hangingPunct="0">
              <a:lnSpc>
                <a:spcPct val="120000"/>
              </a:lnSpc>
              <a:spcBef>
                <a:spcPct val="0"/>
              </a:spcBef>
              <a:spcAft>
                <a:spcPct val="0"/>
              </a:spcAft>
              <a:buClr>
                <a:srgbClr val="D1232A"/>
              </a:buClr>
            </a:pPr>
            <a:r>
              <a:rPr lang="en-GB" altLang="en-US" sz="1200" baseline="0" dirty="0" smtClean="0">
                <a:solidFill>
                  <a:schemeClr val="tx1">
                    <a:lumMod val="75000"/>
                    <a:lumOff val="25000"/>
                  </a:schemeClr>
                </a:solidFill>
                <a:cs typeface="Arial" panose="020B0604020202020204" pitchFamily="34" charset="0"/>
              </a:rPr>
              <a:t>The next few slides will go into more detail.</a:t>
            </a:r>
            <a:endParaRPr lang="en-GB" altLang="en-US" sz="1200" dirty="0" smtClean="0">
              <a:solidFill>
                <a:schemeClr val="tx1">
                  <a:lumMod val="75000"/>
                  <a:lumOff val="25000"/>
                </a:schemeClr>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96826B3D-4336-41CA-A8C7-B5AD4BE8C457}" type="slidenum">
              <a:rPr lang="en-GB" smtClean="0"/>
              <a:t>10</a:t>
            </a:fld>
            <a:endParaRPr lang="en-GB"/>
          </a:p>
        </p:txBody>
      </p:sp>
    </p:spTree>
    <p:extLst>
      <p:ext uri="{BB962C8B-B14F-4D97-AF65-F5344CB8AC3E}">
        <p14:creationId xmlns:p14="http://schemas.microsoft.com/office/powerpoint/2010/main" val="72939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Who has been to the dentist</a:t>
            </a:r>
            <a:r>
              <a:rPr lang="en-GB" baseline="0" dirty="0" smtClean="0"/>
              <a:t> recently? </a:t>
            </a:r>
          </a:p>
          <a:p>
            <a:pPr marL="171450" indent="-171450">
              <a:buFontTx/>
              <a:buChar char="-"/>
            </a:pPr>
            <a:r>
              <a:rPr lang="en-GB" baseline="0" dirty="0" smtClean="0"/>
              <a:t>Has anyone had any problems?</a:t>
            </a:r>
          </a:p>
          <a:p>
            <a:pPr marL="171450" indent="-171450">
              <a:buFontTx/>
              <a:buChar char="-"/>
            </a:pPr>
            <a:r>
              <a:rPr lang="en-GB" sz="1200" kern="1200" dirty="0" smtClean="0">
                <a:solidFill>
                  <a:schemeClr val="tx1"/>
                </a:solidFill>
                <a:effectLst/>
                <a:latin typeface="+mn-lt"/>
                <a:ea typeface="+mn-ea"/>
                <a:cs typeface="+mn-cs"/>
              </a:rPr>
              <a:t>Remind the children that decay doesn’t mean your teeth are falling out but that the dentist needs to look after them</a:t>
            </a:r>
            <a:r>
              <a:rPr lang="en-GB" sz="1200" b="1"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12</a:t>
            </a:fld>
            <a:endParaRPr lang="en-GB"/>
          </a:p>
        </p:txBody>
      </p:sp>
    </p:spTree>
    <p:extLst>
      <p:ext uri="{BB962C8B-B14F-4D97-AF65-F5344CB8AC3E}">
        <p14:creationId xmlns:p14="http://schemas.microsoft.com/office/powerpoint/2010/main" val="112801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13</a:t>
            </a:fld>
            <a:endParaRPr lang="en-GB"/>
          </a:p>
        </p:txBody>
      </p:sp>
    </p:spTree>
    <p:extLst>
      <p:ext uri="{BB962C8B-B14F-4D97-AF65-F5344CB8AC3E}">
        <p14:creationId xmlns:p14="http://schemas.microsoft.com/office/powerpoint/2010/main" val="254131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17</a:t>
            </a:fld>
            <a:endParaRPr lang="en-GB"/>
          </a:p>
        </p:txBody>
      </p:sp>
    </p:spTree>
    <p:extLst>
      <p:ext uri="{BB962C8B-B14F-4D97-AF65-F5344CB8AC3E}">
        <p14:creationId xmlns:p14="http://schemas.microsoft.com/office/powerpoint/2010/main" val="40648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72885-9488-4E40-B3B7-9F1C7EC7BC4D}" type="slidenum">
              <a:rPr lang="en-GB" smtClean="0"/>
              <a:t>19</a:t>
            </a:fld>
            <a:endParaRPr lang="en-GB"/>
          </a:p>
        </p:txBody>
      </p:sp>
    </p:spTree>
    <p:extLst>
      <p:ext uri="{BB962C8B-B14F-4D97-AF65-F5344CB8AC3E}">
        <p14:creationId xmlns:p14="http://schemas.microsoft.com/office/powerpoint/2010/main" val="27849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72885-9488-4E40-B3B7-9F1C7EC7BC4D}" type="slidenum">
              <a:rPr lang="en-GB" smtClean="0"/>
              <a:t>20</a:t>
            </a:fld>
            <a:endParaRPr lang="en-GB"/>
          </a:p>
        </p:txBody>
      </p:sp>
    </p:spTree>
    <p:extLst>
      <p:ext uri="{BB962C8B-B14F-4D97-AF65-F5344CB8AC3E}">
        <p14:creationId xmlns:p14="http://schemas.microsoft.com/office/powerpoint/2010/main" val="267275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students to put</a:t>
            </a:r>
            <a:r>
              <a:rPr lang="en-GB" baseline="0" dirty="0" smtClean="0"/>
              <a:t> their hands up to guess how much sugar they should be consuming from food and drink per day.</a:t>
            </a:r>
          </a:p>
          <a:p>
            <a:endParaRPr lang="en-GB" baseline="0" dirty="0" smtClean="0"/>
          </a:p>
          <a:p>
            <a:r>
              <a:rPr lang="en-GB" baseline="0" dirty="0" smtClean="0"/>
              <a:t>The answer is 30g. This is the same for an average adult. Ask the students to remember this figure as they will need it for the next few slides.</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2</a:t>
            </a:fld>
            <a:endParaRPr lang="en-GB"/>
          </a:p>
        </p:txBody>
      </p:sp>
    </p:spTree>
    <p:extLst>
      <p:ext uri="{BB962C8B-B14F-4D97-AF65-F5344CB8AC3E}">
        <p14:creationId xmlns:p14="http://schemas.microsoft.com/office/powerpoint/2010/main" val="252251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students which</a:t>
            </a:r>
            <a:r>
              <a:rPr lang="en-GB" baseline="0" dirty="0" smtClean="0"/>
              <a:t> of the two drinks contains the most sugar – the answer is that they contain the same amount, 9 teaspoons, or 36grams. </a:t>
            </a:r>
          </a:p>
          <a:p>
            <a:endParaRPr lang="en-GB" baseline="0" dirty="0" smtClean="0"/>
          </a:p>
          <a:p>
            <a:r>
              <a:rPr lang="en-GB" baseline="0" dirty="0" smtClean="0"/>
              <a:t>Ask the students how much sugar they consume as a maximum per day (the answer if 30g). The sugar content of one of these drinks is more than they should be having per day in total.</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3</a:t>
            </a:fld>
            <a:endParaRPr lang="en-GB"/>
          </a:p>
        </p:txBody>
      </p:sp>
    </p:spTree>
    <p:extLst>
      <p:ext uri="{BB962C8B-B14F-4D97-AF65-F5344CB8AC3E}">
        <p14:creationId xmlns:p14="http://schemas.microsoft.com/office/powerpoint/2010/main" val="387141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students</a:t>
            </a:r>
            <a:r>
              <a:rPr lang="en-GB" baseline="0" dirty="0" smtClean="0"/>
              <a:t> if they think a can of Monster Energy would contain more or less sugar than a can of Coca-Cola. The answer is more – 14 teaspoons (55g). </a:t>
            </a:r>
          </a:p>
          <a:p>
            <a:endParaRPr lang="en-GB" baseline="0" dirty="0" smtClean="0"/>
          </a:p>
          <a:p>
            <a:r>
              <a:rPr lang="en-GB" baseline="0" dirty="0" smtClean="0"/>
              <a:t>Ask the students to remind you how much sugar they should be having per day as a maximum. A can of Monster contains almost twice this amount. </a:t>
            </a:r>
          </a:p>
          <a:p>
            <a:endParaRPr lang="en-GB" baseline="0" dirty="0" smtClean="0"/>
          </a:p>
          <a:p>
            <a:r>
              <a:rPr lang="en-GB" baseline="0" dirty="0" smtClean="0"/>
              <a:t>Ask the children whether they like the packaging of this product – very often companies target their products and teenagers by using colours, sports and celebrities they may like. For example, ask the children what is the name of one of the biggest Formula One cards? Answer: Red Bull. </a:t>
            </a:r>
          </a:p>
          <a:p>
            <a:endParaRPr lang="en-GB" baseline="0" dirty="0" smtClean="0"/>
          </a:p>
          <a:p>
            <a:r>
              <a:rPr lang="en-GB" baseline="0" dirty="0" smtClean="0"/>
              <a:t>*Note – there are sugar free varieties of Monster available, but these drinks are still high in caffeine.</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4</a:t>
            </a:fld>
            <a:endParaRPr lang="en-GB"/>
          </a:p>
        </p:txBody>
      </p:sp>
    </p:spTree>
    <p:extLst>
      <p:ext uri="{BB962C8B-B14F-4D97-AF65-F5344CB8AC3E}">
        <p14:creationId xmlns:p14="http://schemas.microsoft.com/office/powerpoint/2010/main" val="29899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Monster drink</a:t>
            </a:r>
            <a:r>
              <a:rPr lang="en-GB" baseline="0" dirty="0" smtClean="0"/>
              <a:t> contains 14 teaspoons (55g) of sugar. This equates to 220 calories.</a:t>
            </a:r>
          </a:p>
          <a:p>
            <a:endParaRPr lang="en-GB" baseline="0" dirty="0" smtClean="0"/>
          </a:p>
          <a:p>
            <a:r>
              <a:rPr lang="en-GB" baseline="0" dirty="0" smtClean="0"/>
              <a:t>Ask the students how much exercise they would ned to do to use up the calories provided in the Monster drink. The answer is ‘any of the above’. </a:t>
            </a:r>
          </a:p>
          <a:p>
            <a:endParaRPr lang="en-GB" baseline="0" dirty="0" smtClean="0"/>
          </a:p>
          <a:p>
            <a:r>
              <a:rPr lang="en-GB" baseline="0" dirty="0" smtClean="0"/>
              <a:t>Ask students “are you surprised by this?”.</a:t>
            </a:r>
          </a:p>
          <a:p>
            <a:endParaRPr lang="en-GB" baseline="0" dirty="0" smtClean="0"/>
          </a:p>
          <a:p>
            <a:r>
              <a:rPr lang="en-GB" baseline="0" dirty="0" smtClean="0"/>
              <a:t>When exercising after consuming sugar the body uses the sugar first as energy. The body will only start burning fat once all the sugar has been used. </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5</a:t>
            </a:fld>
            <a:endParaRPr lang="en-GB"/>
          </a:p>
        </p:txBody>
      </p:sp>
    </p:spTree>
    <p:extLst>
      <p:ext uri="{BB962C8B-B14F-4D97-AF65-F5344CB8AC3E}">
        <p14:creationId xmlns:p14="http://schemas.microsoft.com/office/powerpoint/2010/main" val="102460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shocker!</a:t>
            </a:r>
          </a:p>
          <a:p>
            <a:endParaRPr lang="en-GB" dirty="0" smtClean="0"/>
          </a:p>
          <a:p>
            <a:r>
              <a:rPr lang="en-GB" dirty="0" smtClean="0"/>
              <a:t>Some of the younge</a:t>
            </a:r>
            <a:r>
              <a:rPr lang="en-GB" baseline="0" dirty="0" smtClean="0"/>
              <a:t>r children may not visit coffee chains, but you could introduce it as a message for them to take home as their care givers may well do. </a:t>
            </a:r>
          </a:p>
          <a:p>
            <a:endParaRPr lang="en-GB" baseline="0" dirty="0" smtClean="0"/>
          </a:p>
          <a:p>
            <a:r>
              <a:rPr lang="en-GB" baseline="0" dirty="0" smtClean="0"/>
              <a:t>A Massimo (which is the largest portion size in Costa) Costa Chai Latte was last year reported as containing a whopping 20 teaspoons (80g) of sugar. This is equivalent to the sugar in TEN Krispy Kreme donuts.</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6</a:t>
            </a:fld>
            <a:endParaRPr lang="en-GB"/>
          </a:p>
        </p:txBody>
      </p:sp>
    </p:spTree>
    <p:extLst>
      <p:ext uri="{BB962C8B-B14F-4D97-AF65-F5344CB8AC3E}">
        <p14:creationId xmlns:p14="http://schemas.microsoft.com/office/powerpoint/2010/main" val="302542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students whether they have noticed or heard about any changes in the price, size and flavour of sugary drinks recently?</a:t>
            </a:r>
          </a:p>
          <a:p>
            <a:endParaRPr lang="en-GB" baseline="0" dirty="0" smtClean="0"/>
          </a:p>
          <a:p>
            <a:r>
              <a:rPr lang="en-GB" baseline="0" dirty="0" smtClean="0"/>
              <a:t>Students may answer: Sugar tax/ Drinks are more expensive / Drinks don’t taste as nice / Drinks have less sugar / Drinks are in smaller cans/bottles now</a:t>
            </a:r>
          </a:p>
          <a:p>
            <a:r>
              <a:rPr lang="en-GB" baseline="0" dirty="0" smtClean="0"/>
              <a:t>The sugar tax was introduced in April 2018 as law, which encouraged soft drinks companies to reduce the sugar content of soft drinks otherwise they must pay a tax to continue producing high sugar drinks. </a:t>
            </a:r>
          </a:p>
          <a:p>
            <a:r>
              <a:rPr lang="en-GB" baseline="0" dirty="0" smtClean="0"/>
              <a:t>You may have noticed drinks such a Lucozade, Ribena and Rubicon now have up to 50% less sugar than this time last year. This means that there is now much less sugar on our supermarket shelves. However, the likes of Coca Cola, Pepsi and Monster refused to change their recipe, but this now means that they cost more. At this point it might be worth asking whether this would put them off buying them. </a:t>
            </a:r>
          </a:p>
          <a:p>
            <a:endParaRPr lang="en-GB" baseline="0" dirty="0" smtClean="0"/>
          </a:p>
          <a:p>
            <a:r>
              <a:rPr lang="en-GB" baseline="0" dirty="0" smtClean="0"/>
              <a:t>Students may answer: Energy drinks / Can’t buy energy drinks in supermarkets  </a:t>
            </a:r>
          </a:p>
          <a:p>
            <a:r>
              <a:rPr lang="en-GB" baseline="0" dirty="0" smtClean="0"/>
              <a:t>In most leading supermarkets, children under 16 are not allowed to buy energy drinks and will need ID to prove they are of age. This is not law, and corner shops and other off licenses can still sell them to under 16 year olds. This was after a campaign called #</a:t>
            </a:r>
            <a:r>
              <a:rPr lang="en-GB" baseline="0" dirty="0" err="1" smtClean="0"/>
              <a:t>NotForChildren</a:t>
            </a:r>
            <a:r>
              <a:rPr lang="en-GB" baseline="0" dirty="0" smtClean="0"/>
              <a:t> which raised concerns about the harmful affects of lots of caffeine and sugar can have on children’s behaviour, concentration and mood both during and after school. The campaign was backed by many </a:t>
            </a:r>
            <a:r>
              <a:rPr lang="en-GB" baseline="0" dirty="0" smtClean="0"/>
              <a:t>teachers who claimed energy drinks were making some pupils hyperactive and disruptive during lessons!</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7</a:t>
            </a:fld>
            <a:endParaRPr lang="en-GB"/>
          </a:p>
        </p:txBody>
      </p:sp>
    </p:spTree>
    <p:extLst>
      <p:ext uri="{BB962C8B-B14F-4D97-AF65-F5344CB8AC3E}">
        <p14:creationId xmlns:p14="http://schemas.microsoft.com/office/powerpoint/2010/main" val="26320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students</a:t>
            </a:r>
            <a:r>
              <a:rPr lang="en-GB" baseline="0" dirty="0" smtClean="0"/>
              <a:t> which age group in the UK consume the most sugar. Do they think children do because they may be more likely to eat sweets than adults, or perhaps older people who can often develop a liking for biscuits and cakes?</a:t>
            </a:r>
          </a:p>
          <a:p>
            <a:endParaRPr lang="en-GB" baseline="0" dirty="0" smtClean="0"/>
          </a:p>
          <a:p>
            <a:r>
              <a:rPr lang="en-GB" baseline="0" dirty="0" smtClean="0"/>
              <a:t>The answer is on the next slide.</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8</a:t>
            </a:fld>
            <a:endParaRPr lang="en-GB"/>
          </a:p>
        </p:txBody>
      </p:sp>
    </p:spTree>
    <p:extLst>
      <p:ext uri="{BB962C8B-B14F-4D97-AF65-F5344CB8AC3E}">
        <p14:creationId xmlns:p14="http://schemas.microsoft.com/office/powerpoint/2010/main" val="34385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Teenagers on average consume 74.2g of sugar per day. Ask the</a:t>
            </a:r>
            <a:r>
              <a:rPr lang="en-GB" baseline="0" dirty="0" smtClean="0"/>
              <a:t> students if this is surprising. Ask them to remind you how much they should consume as a maximum.</a:t>
            </a:r>
          </a:p>
          <a:p>
            <a:endParaRPr lang="en-GB" baseline="0" dirty="0" smtClean="0"/>
          </a:p>
          <a:p>
            <a:r>
              <a:rPr lang="en-GB" baseline="0" dirty="0" smtClean="0"/>
              <a:t>“What do you think makes up the majority of a teenager’s sugar intake? Is it likely to be sweets and chocolate, biscuits and cakes, processed food or sugary drinks? The answer is sugary drinks. 40% of an average teenagers sugar intake comes from sugary drinks.</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9</a:t>
            </a:fld>
            <a:endParaRPr lang="en-GB"/>
          </a:p>
        </p:txBody>
      </p:sp>
    </p:spTree>
    <p:extLst>
      <p:ext uri="{BB962C8B-B14F-4D97-AF65-F5344CB8AC3E}">
        <p14:creationId xmlns:p14="http://schemas.microsoft.com/office/powerpoint/2010/main" val="1527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08/06/2018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58002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08/06/2018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24154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08/06/2018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137265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12192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847546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08/06/2018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44556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7E756-E108-423A-908D-799608D3B791}" type="datetimeFigureOut">
              <a:rPr lang="en-GB" smtClean="0"/>
              <a:t>08/06/2018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44713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07E756-E108-423A-908D-799608D3B791}" type="datetimeFigureOut">
              <a:rPr lang="en-GB" smtClean="0"/>
              <a:t>08/06/2018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010026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07E756-E108-423A-908D-799608D3B791}" type="datetimeFigureOut">
              <a:rPr lang="en-GB" smtClean="0"/>
              <a:t>08/06/2018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84206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07E756-E108-423A-908D-799608D3B791}" type="datetimeFigureOut">
              <a:rPr lang="en-GB" smtClean="0"/>
              <a:t>08/06/2018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84016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7E756-E108-423A-908D-799608D3B791}" type="datetimeFigureOut">
              <a:rPr lang="en-GB" smtClean="0"/>
              <a:t>08/06/2018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25910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t>08/06/2018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32599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t>08/06/2018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5128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7E756-E108-423A-908D-799608D3B791}" type="datetimeFigureOut">
              <a:rPr lang="en-GB" smtClean="0"/>
              <a:t>08/06/2018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754F4-560A-48CA-81BF-BE17B87B7EF1}" type="slidenum">
              <a:rPr lang="en-GB" smtClean="0"/>
              <a:t>‹#›</a:t>
            </a:fld>
            <a:endParaRPr lang="en-GB"/>
          </a:p>
        </p:txBody>
      </p:sp>
    </p:spTree>
    <p:extLst>
      <p:ext uri="{BB962C8B-B14F-4D97-AF65-F5344CB8AC3E}">
        <p14:creationId xmlns:p14="http://schemas.microsoft.com/office/powerpoint/2010/main" val="391944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ectangle 7"/>
          <p:cNvSpPr/>
          <p:nvPr/>
        </p:nvSpPr>
        <p:spPr>
          <a:xfrm>
            <a:off x="0" y="3666663"/>
            <a:ext cx="12192000" cy="24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www.giveuplovingpop.org.uk/wp-content/uploads/2014/09/header_logo_r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19" y="4299925"/>
            <a:ext cx="3409465" cy="1206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254" y="4300263"/>
            <a:ext cx="2472792" cy="1206000"/>
          </a:xfrm>
          <a:prstGeom prst="rect">
            <a:avLst/>
          </a:prstGeom>
        </p:spPr>
      </p:pic>
      <p:cxnSp>
        <p:nvCxnSpPr>
          <p:cNvPr id="11" name="Straight Connector 10"/>
          <p:cNvCxnSpPr/>
          <p:nvPr/>
        </p:nvCxnSpPr>
        <p:spPr>
          <a:xfrm>
            <a:off x="6095400" y="4183263"/>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par>
                          <p:cTn id="11" fill="hold">
                            <p:stCondLst>
                              <p:cond delay="1250"/>
                            </p:stCondLst>
                            <p:childTnLst>
                              <p:par>
                                <p:cTn id="12" presetID="53" presetClass="entr" presetSubtype="528" fill="hold"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976" b="11884"/>
          <a:stretch/>
        </p:blipFill>
        <p:spPr>
          <a:xfrm>
            <a:off x="0" y="-1"/>
            <a:ext cx="12192000" cy="6858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
        <p:nvSpPr>
          <p:cNvPr id="9" name="Rounded Rectangle 8"/>
          <p:cNvSpPr/>
          <p:nvPr/>
        </p:nvSpPr>
        <p:spPr>
          <a:xfrm>
            <a:off x="2070985" y="780691"/>
            <a:ext cx="8050030" cy="529661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rgbClr val="C60000"/>
                </a:solidFill>
              </a:rPr>
              <a:t>Dental Decay</a:t>
            </a:r>
          </a:p>
          <a:p>
            <a:pPr algn="ctr"/>
            <a:r>
              <a:rPr lang="en-GB" sz="6000" dirty="0" smtClean="0">
                <a:solidFill>
                  <a:srgbClr val="C60000"/>
                </a:solidFill>
              </a:rPr>
              <a:t>Obesity</a:t>
            </a:r>
          </a:p>
          <a:p>
            <a:pPr algn="ctr"/>
            <a:r>
              <a:rPr lang="en-GB" sz="6000" dirty="0" smtClean="0">
                <a:solidFill>
                  <a:srgbClr val="C60000"/>
                </a:solidFill>
              </a:rPr>
              <a:t>Type 2 Diabetes</a:t>
            </a:r>
          </a:p>
          <a:p>
            <a:pPr algn="ctr"/>
            <a:r>
              <a:rPr lang="en-GB" sz="6000" dirty="0" smtClean="0">
                <a:solidFill>
                  <a:srgbClr val="C60000"/>
                </a:solidFill>
              </a:rPr>
              <a:t>Heart Disease</a:t>
            </a:r>
          </a:p>
          <a:p>
            <a:pPr algn="ctr"/>
            <a:r>
              <a:rPr lang="en-GB" sz="6000" dirty="0" smtClean="0">
                <a:solidFill>
                  <a:srgbClr val="C60000"/>
                </a:solidFill>
              </a:rPr>
              <a:t>Certain Cancers</a:t>
            </a:r>
            <a:endParaRPr lang="en-GB" sz="6000" dirty="0">
              <a:solidFill>
                <a:srgbClr val="C60000"/>
              </a:solidFill>
            </a:endParaRPr>
          </a:p>
        </p:txBody>
      </p:sp>
    </p:spTree>
    <p:extLst>
      <p:ext uri="{BB962C8B-B14F-4D97-AF65-F5344CB8AC3E}">
        <p14:creationId xmlns:p14="http://schemas.microsoft.com/office/powerpoint/2010/main" val="224407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62"/>
          <a:stretch/>
        </p:blipFill>
        <p:spPr>
          <a:xfrm>
            <a:off x="816325" y="1"/>
            <a:ext cx="10559350" cy="6858000"/>
          </a:xfrm>
          <a:prstGeom prst="rect">
            <a:avLst/>
          </a:prstGeom>
        </p:spPr>
      </p:pic>
      <p:sp>
        <p:nvSpPr>
          <p:cNvPr id="5" name="Rectangle 4"/>
          <p:cNvSpPr/>
          <p:nvPr/>
        </p:nvSpPr>
        <p:spPr>
          <a:xfrm>
            <a:off x="10186184" y="0"/>
            <a:ext cx="2005816" cy="6858000"/>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
          <p:cNvSpPr>
            <a:spLocks noChangeArrowheads="1"/>
          </p:cNvSpPr>
          <p:nvPr/>
        </p:nvSpPr>
        <p:spPr bwMode="auto">
          <a:xfrm rot="16200000" flipH="1">
            <a:off x="4998077" y="1188080"/>
            <a:ext cx="6857998" cy="4481848"/>
          </a:xfrm>
          <a:prstGeom prst="flowChartManualInput">
            <a:avLst/>
          </a:prstGeom>
          <a:solidFill>
            <a:srgbClr val="C60000"/>
          </a:solidFill>
          <a:ln>
            <a:noFill/>
          </a:ln>
          <a:effectLst/>
          <a:extLst/>
        </p:spPr>
        <p:txBody>
          <a:bodyPr vert="horz" wrap="square" lIns="27432" tIns="27432" rIns="27432" bIns="27432" numCol="1" anchor="t" anchorCtr="0" compatLnSpc="1">
            <a:prstTxWarp prst="textNoShape">
              <a:avLst/>
            </a:prstTxWarp>
          </a:bodyPr>
          <a:lstStyle/>
          <a:p>
            <a:endParaRPr lang="en-GB" sz="1350"/>
          </a:p>
        </p:txBody>
      </p:sp>
      <p:pic>
        <p:nvPicPr>
          <p:cNvPr id="4098" name="Picture 2" descr="http://www.giveuplovingpop.org.uk/wp-content/uploads/2014/09/ro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125" y="422585"/>
            <a:ext cx="2809875" cy="1485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p:nvSpPr>
        <p:spPr bwMode="auto">
          <a:xfrm>
            <a:off x="6894490" y="1908485"/>
            <a:ext cx="4937510" cy="41059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r" eaLnBrk="0" fontAlgn="base" hangingPunct="0">
              <a:lnSpc>
                <a:spcPct val="120000"/>
              </a:lnSpc>
              <a:spcBef>
                <a:spcPct val="0"/>
              </a:spcBef>
              <a:spcAft>
                <a:spcPct val="0"/>
              </a:spcAft>
            </a:pPr>
            <a:r>
              <a:rPr lang="en-GB" altLang="en-US" sz="3000" dirty="0">
                <a:solidFill>
                  <a:srgbClr val="FFFFFF"/>
                </a:solidFill>
                <a:latin typeface="Century Gothic" panose="020B0502020202020204" pitchFamily="34" charset="0"/>
                <a:cs typeface="Arial" panose="020B0604020202020204" pitchFamily="34" charset="0"/>
              </a:rPr>
              <a:t>A major cause of tooth decay is sugary pop; as a result more than </a:t>
            </a:r>
            <a:r>
              <a:rPr lang="en-GB" altLang="en-US" sz="3000" dirty="0" smtClean="0">
                <a:solidFill>
                  <a:srgbClr val="FFFFFF"/>
                </a:solidFill>
                <a:latin typeface="Century Gothic" panose="020B0502020202020204" pitchFamily="34" charset="0"/>
                <a:cs typeface="Arial" panose="020B0604020202020204" pitchFamily="34" charset="0"/>
              </a:rPr>
              <a:t>one </a:t>
            </a:r>
            <a:r>
              <a:rPr lang="en-GB" altLang="en-US" sz="3000" dirty="0">
                <a:solidFill>
                  <a:srgbClr val="FFFFFF"/>
                </a:solidFill>
                <a:latin typeface="Century Gothic" panose="020B0502020202020204" pitchFamily="34" charset="0"/>
                <a:cs typeface="Arial" panose="020B0604020202020204" pitchFamily="34" charset="0"/>
              </a:rPr>
              <a:t>in four 5 year olds experience toothache, fillings and tooth loss</a:t>
            </a:r>
            <a:endParaRPr lang="en-US" altLang="en-US" sz="3000" dirty="0">
              <a:latin typeface="Century Gothic" panose="020B0502020202020204" pitchFamily="34" charset="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662" r="93879"/>
          <a:stretch/>
        </p:blipFill>
        <p:spPr>
          <a:xfrm>
            <a:off x="1" y="0"/>
            <a:ext cx="1085850" cy="6858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252514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077185" y="360000"/>
            <a:ext cx="8424001" cy="6138000"/>
            <a:chOff x="553184" y="360000"/>
            <a:chExt cx="8424001" cy="6138000"/>
          </a:xfrm>
          <a:scene3d>
            <a:camera prst="perspectiveRight" fov="1500000"/>
            <a:lightRig rig="threePt" dir="t"/>
          </a:scene3d>
        </p:grpSpPr>
        <p:sp>
          <p:nvSpPr>
            <p:cNvPr id="5" name="Rounded Rectangle 4"/>
            <p:cNvSpPr/>
            <p:nvPr/>
          </p:nvSpPr>
          <p:spPr>
            <a:xfrm>
              <a:off x="553184"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What proportion of eight year olds have </a:t>
              </a:r>
            </a:p>
            <a:p>
              <a:pPr algn="ctr">
                <a:lnSpc>
                  <a:spcPct val="125000"/>
                </a:lnSpc>
              </a:pPr>
              <a:r>
                <a:rPr lang="en-GB" sz="2700" b="1" dirty="0">
                  <a:solidFill>
                    <a:schemeClr val="tx1"/>
                  </a:solidFill>
                  <a:latin typeface="Century Gothic" panose="020B0502020202020204" pitchFamily="34" charset="0"/>
                </a:rPr>
                <a:t>decay in their milk teeth?</a:t>
              </a:r>
            </a:p>
            <a:p>
              <a:pPr algn="ctr">
                <a:lnSpc>
                  <a:spcPct val="125000"/>
                </a:lnSpc>
              </a:pPr>
              <a:endParaRPr lang="en-GB" sz="2700" b="1" dirty="0">
                <a:solidFill>
                  <a:schemeClr val="tx1"/>
                </a:solidFill>
                <a:latin typeface="Century Gothic" panose="020B0502020202020204" pitchFamily="34" charset="0"/>
              </a:endParaRPr>
            </a:p>
          </p:txBody>
        </p:sp>
        <p:pic>
          <p:nvPicPr>
            <p:cNvPr id="1026" name="Picture 2" descr="http://ichef.bbci.co.uk/news/1024/cpsprodpb/45D2/production/_89647871_thinkstockphotos-4744987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96" y="1485097"/>
              <a:ext cx="7369575" cy="414538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077183" y="360000"/>
            <a:ext cx="8424001" cy="6138000"/>
            <a:chOff x="553184" y="360000"/>
            <a:chExt cx="8424001" cy="6138000"/>
          </a:xfrm>
          <a:scene3d>
            <a:camera prst="perspectiveRight" fov="1500000"/>
            <a:lightRig rig="threePt" dir="t"/>
          </a:scene3d>
        </p:grpSpPr>
        <p:sp>
          <p:nvSpPr>
            <p:cNvPr id="16" name="Rounded Rectangle 15"/>
            <p:cNvSpPr/>
            <p:nvPr/>
          </p:nvSpPr>
          <p:spPr>
            <a:xfrm>
              <a:off x="553184"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What proportion of eight year olds have </a:t>
              </a:r>
            </a:p>
            <a:p>
              <a:pPr algn="ctr">
                <a:lnSpc>
                  <a:spcPct val="125000"/>
                </a:lnSpc>
              </a:pPr>
              <a:r>
                <a:rPr lang="en-GB" sz="2700" b="1" dirty="0">
                  <a:solidFill>
                    <a:schemeClr val="tx1"/>
                  </a:solidFill>
                  <a:latin typeface="Century Gothic" panose="020B0502020202020204" pitchFamily="34" charset="0"/>
                </a:rPr>
                <a:t>decay in their milk teeth?</a:t>
              </a: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r>
                <a:rPr lang="en-GB" sz="5000" b="1" dirty="0">
                  <a:solidFill>
                    <a:schemeClr val="tx1"/>
                  </a:solidFill>
                  <a:latin typeface="Century Gothic" panose="020B0502020202020204" pitchFamily="34" charset="0"/>
                </a:rPr>
                <a:t>Almost Half</a:t>
              </a:r>
            </a:p>
            <a:p>
              <a:pPr algn="ctr">
                <a:lnSpc>
                  <a:spcPct val="125000"/>
                </a:lnSpc>
              </a:pPr>
              <a:endParaRPr lang="en-GB" sz="2700" b="1" dirty="0">
                <a:solidFill>
                  <a:schemeClr val="tx1"/>
                </a:solidFill>
                <a:latin typeface="Century Gothic" panose="020B0502020202020204" pitchFamily="34" charset="0"/>
              </a:endParaRPr>
            </a:p>
          </p:txBody>
        </p:sp>
        <p:pic>
          <p:nvPicPr>
            <p:cNvPr id="17" name="Picture 2" descr="http://ichef.bbci.co.uk/news/1024/cpsprodpb/45D2/production/_89647871_thinkstockphotos-4744987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96" y="1485097"/>
              <a:ext cx="7369575" cy="414538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1934039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0" y="0"/>
            <a:ext cx="10844496" cy="6857999"/>
            <a:chOff x="0" y="0"/>
            <a:chExt cx="9144000" cy="5782615"/>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5486799"/>
            </a:xfrm>
            <a:prstGeom prst="rect">
              <a:avLst/>
            </a:prstGeom>
          </p:spPr>
        </p:pic>
        <p:pic>
          <p:nvPicPr>
            <p:cNvPr id="49" name="Picture 4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93186"/>
            <a:stretch/>
          </p:blipFill>
          <p:spPr>
            <a:xfrm>
              <a:off x="0" y="5112913"/>
              <a:ext cx="9144000" cy="669702"/>
            </a:xfrm>
            <a:prstGeom prst="rect">
              <a:avLst/>
            </a:prstGeom>
          </p:spPr>
        </p:pic>
      </p:grpSp>
      <p:sp>
        <p:nvSpPr>
          <p:cNvPr id="12" name="Rectangle 11"/>
          <p:cNvSpPr/>
          <p:nvPr/>
        </p:nvSpPr>
        <p:spPr>
          <a:xfrm>
            <a:off x="10186184" y="0"/>
            <a:ext cx="2005816" cy="6858000"/>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utoShape 2"/>
          <p:cNvSpPr>
            <a:spLocks noChangeArrowheads="1"/>
          </p:cNvSpPr>
          <p:nvPr/>
        </p:nvSpPr>
        <p:spPr bwMode="auto">
          <a:xfrm rot="16200000" flipH="1">
            <a:off x="4998077" y="1188080"/>
            <a:ext cx="6857998" cy="4481848"/>
          </a:xfrm>
          <a:prstGeom prst="flowChartManualInput">
            <a:avLst/>
          </a:prstGeom>
          <a:solidFill>
            <a:srgbClr val="C60000"/>
          </a:solidFill>
          <a:ln>
            <a:noFill/>
          </a:ln>
          <a:effectLst/>
          <a:extLst/>
        </p:spPr>
        <p:txBody>
          <a:bodyPr vert="horz" wrap="square" lIns="27432" tIns="27432" rIns="27432" bIns="27432" numCol="1" anchor="t" anchorCtr="0" compatLnSpc="1">
            <a:prstTxWarp prst="textNoShape">
              <a:avLst/>
            </a:prstTxWarp>
          </a:bodyPr>
          <a:lstStyle/>
          <a:p>
            <a:endParaRPr lang="en-GB" sz="1350"/>
          </a:p>
        </p:txBody>
      </p:sp>
      <p:pic>
        <p:nvPicPr>
          <p:cNvPr id="57" name="Picture 2" descr="http://www.giveuplovingpop.org.uk/wp-content/uploads/2014/09/Fat_logo1.png"/>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9022125" y="422583"/>
            <a:ext cx="2809875" cy="1485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6894490" y="1908485"/>
            <a:ext cx="4937510" cy="41059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r" eaLnBrk="0" fontAlgn="base" hangingPunct="0">
              <a:lnSpc>
                <a:spcPct val="120000"/>
              </a:lnSpc>
              <a:spcBef>
                <a:spcPct val="0"/>
              </a:spcBef>
              <a:spcAft>
                <a:spcPct val="0"/>
              </a:spcAft>
            </a:pPr>
            <a:r>
              <a:rPr lang="en-GB" altLang="en-US" sz="3000" dirty="0" smtClean="0">
                <a:solidFill>
                  <a:srgbClr val="FFFFFF"/>
                </a:solidFill>
                <a:latin typeface="Century Gothic" panose="020B0502020202020204" pitchFamily="34" charset="0"/>
                <a:cs typeface="Arial" panose="020B0604020202020204" pitchFamily="34" charset="0"/>
              </a:rPr>
              <a:t>Drinking one</a:t>
            </a:r>
          </a:p>
          <a:p>
            <a:pPr algn="r" eaLnBrk="0" fontAlgn="base" hangingPunct="0">
              <a:lnSpc>
                <a:spcPct val="120000"/>
              </a:lnSpc>
              <a:spcBef>
                <a:spcPct val="0"/>
              </a:spcBef>
              <a:spcAft>
                <a:spcPct val="0"/>
              </a:spcAft>
            </a:pPr>
            <a:r>
              <a:rPr lang="en-GB" altLang="en-US" sz="3000" dirty="0" smtClean="0">
                <a:solidFill>
                  <a:srgbClr val="FFFFFF"/>
                </a:solidFill>
                <a:latin typeface="Century Gothic" panose="020B0502020202020204" pitchFamily="34" charset="0"/>
                <a:cs typeface="Arial" panose="020B0604020202020204" pitchFamily="34" charset="0"/>
              </a:rPr>
              <a:t>330ml can of pop a</a:t>
            </a:r>
          </a:p>
          <a:p>
            <a:pPr algn="r" eaLnBrk="0" fontAlgn="base" hangingPunct="0">
              <a:lnSpc>
                <a:spcPct val="120000"/>
              </a:lnSpc>
              <a:spcBef>
                <a:spcPct val="0"/>
              </a:spcBef>
              <a:spcAft>
                <a:spcPct val="0"/>
              </a:spcAft>
            </a:pPr>
            <a:r>
              <a:rPr lang="en-GB" altLang="en-US" sz="3000" dirty="0">
                <a:solidFill>
                  <a:srgbClr val="FFFFFF"/>
                </a:solidFill>
                <a:latin typeface="Century Gothic" panose="020B0502020202020204" pitchFamily="34" charset="0"/>
                <a:cs typeface="Arial" panose="020B0604020202020204" pitchFamily="34" charset="0"/>
              </a:rPr>
              <a:t>d</a:t>
            </a:r>
            <a:r>
              <a:rPr lang="en-GB" altLang="en-US" sz="3000" dirty="0" smtClean="0">
                <a:solidFill>
                  <a:srgbClr val="FFFFFF"/>
                </a:solidFill>
                <a:latin typeface="Century Gothic" panose="020B0502020202020204" pitchFamily="34" charset="0"/>
                <a:cs typeface="Arial" panose="020B0604020202020204" pitchFamily="34" charset="0"/>
              </a:rPr>
              <a:t>ay could lead to</a:t>
            </a:r>
          </a:p>
          <a:p>
            <a:pPr algn="r" eaLnBrk="0" fontAlgn="base" hangingPunct="0">
              <a:lnSpc>
                <a:spcPct val="120000"/>
              </a:lnSpc>
              <a:spcBef>
                <a:spcPct val="0"/>
              </a:spcBef>
              <a:spcAft>
                <a:spcPct val="0"/>
              </a:spcAft>
            </a:pPr>
            <a:r>
              <a:rPr lang="en-GB" altLang="en-US" sz="3000" dirty="0">
                <a:solidFill>
                  <a:srgbClr val="FFFFFF"/>
                </a:solidFill>
                <a:latin typeface="Century Gothic" panose="020B0502020202020204" pitchFamily="34" charset="0"/>
                <a:cs typeface="Arial" panose="020B0604020202020204" pitchFamily="34" charset="0"/>
              </a:rPr>
              <a:t>o</a:t>
            </a:r>
            <a:r>
              <a:rPr lang="en-GB" altLang="en-US" sz="3000" dirty="0" smtClean="0">
                <a:solidFill>
                  <a:srgbClr val="FFFFFF"/>
                </a:solidFill>
                <a:latin typeface="Century Gothic" panose="020B0502020202020204" pitchFamily="34" charset="0"/>
                <a:cs typeface="Arial" panose="020B0604020202020204" pitchFamily="34" charset="0"/>
              </a:rPr>
              <a:t>ver a stone (6kg)</a:t>
            </a:r>
          </a:p>
          <a:p>
            <a:pPr algn="r" eaLnBrk="0" fontAlgn="base" hangingPunct="0">
              <a:lnSpc>
                <a:spcPct val="120000"/>
              </a:lnSpc>
              <a:spcBef>
                <a:spcPct val="0"/>
              </a:spcBef>
              <a:spcAft>
                <a:spcPct val="0"/>
              </a:spcAft>
            </a:pPr>
            <a:r>
              <a:rPr lang="en-GB" altLang="en-US" sz="3000" dirty="0" smtClean="0">
                <a:solidFill>
                  <a:srgbClr val="FFFFFF"/>
                </a:solidFill>
                <a:latin typeface="Century Gothic" panose="020B0502020202020204" pitchFamily="34" charset="0"/>
                <a:cs typeface="Arial" panose="020B0604020202020204" pitchFamily="34" charset="0"/>
              </a:rPr>
              <a:t>in weight gain</a:t>
            </a:r>
          </a:p>
          <a:p>
            <a:pPr algn="r" eaLnBrk="0" fontAlgn="base" hangingPunct="0">
              <a:lnSpc>
                <a:spcPct val="120000"/>
              </a:lnSpc>
              <a:spcBef>
                <a:spcPct val="0"/>
              </a:spcBef>
              <a:spcAft>
                <a:spcPct val="0"/>
              </a:spcAft>
            </a:pPr>
            <a:r>
              <a:rPr lang="en-GB" altLang="en-US" sz="3000" dirty="0">
                <a:solidFill>
                  <a:srgbClr val="FFFFFF"/>
                </a:solidFill>
                <a:latin typeface="Century Gothic" panose="020B0502020202020204" pitchFamily="34" charset="0"/>
                <a:cs typeface="Arial" panose="020B0604020202020204" pitchFamily="34" charset="0"/>
              </a:rPr>
              <a:t>p</a:t>
            </a:r>
            <a:r>
              <a:rPr lang="en-GB" altLang="en-US" sz="3000" dirty="0" smtClean="0">
                <a:solidFill>
                  <a:srgbClr val="FFFFFF"/>
                </a:solidFill>
                <a:latin typeface="Century Gothic" panose="020B0502020202020204" pitchFamily="34" charset="0"/>
                <a:cs typeface="Arial" panose="020B0604020202020204" pitchFamily="34" charset="0"/>
              </a:rPr>
              <a:t>er year</a:t>
            </a:r>
            <a:endParaRPr lang="en-US" altLang="en-US" sz="3000" dirty="0">
              <a:latin typeface="Century Gothic" panose="020B0502020202020204" pitchFamily="34" charset="0"/>
              <a:cs typeface="Arial" panose="020B060402020202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3656642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2077185" y="360000"/>
            <a:ext cx="8424001" cy="6138000"/>
            <a:chOff x="553184" y="360000"/>
            <a:chExt cx="8424001" cy="6138000"/>
          </a:xfrm>
          <a:scene3d>
            <a:camera prst="perspectiveRight" fov="1500000"/>
            <a:lightRig rig="threePt" dir="t"/>
          </a:scene3d>
        </p:grpSpPr>
        <p:sp>
          <p:nvSpPr>
            <p:cNvPr id="10" name="Rounded Rectangle 9"/>
            <p:cNvSpPr/>
            <p:nvPr/>
          </p:nvSpPr>
          <p:spPr>
            <a:xfrm>
              <a:off x="553184"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many children aged 10-11 years old are </a:t>
              </a:r>
            </a:p>
            <a:p>
              <a:pPr algn="ctr">
                <a:lnSpc>
                  <a:spcPct val="125000"/>
                </a:lnSpc>
              </a:pPr>
              <a:r>
                <a:rPr lang="en-GB" sz="2700" b="1" dirty="0">
                  <a:solidFill>
                    <a:schemeClr val="tx1"/>
                  </a:solidFill>
                  <a:latin typeface="Century Gothic" panose="020B0502020202020204" pitchFamily="34" charset="0"/>
                </a:rPr>
                <a:t>overweight or obese?</a:t>
              </a: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p:txBody>
        </p:sp>
        <p:pic>
          <p:nvPicPr>
            <p:cNvPr id="11" name="Picture 2" descr="http://angrytrainerfitness.com/wp-content/uploads/2011/11/overweight-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838" y="1803645"/>
              <a:ext cx="5848692" cy="366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077185" y="360000"/>
            <a:ext cx="8424001" cy="6138000"/>
            <a:chOff x="553184" y="360000"/>
            <a:chExt cx="8424001" cy="6138000"/>
          </a:xfrm>
          <a:scene3d>
            <a:camera prst="perspectiveRight" fov="1500000"/>
            <a:lightRig rig="threePt" dir="t"/>
          </a:scene3d>
        </p:grpSpPr>
        <p:sp>
          <p:nvSpPr>
            <p:cNvPr id="5" name="Rounded Rectangle 4"/>
            <p:cNvSpPr/>
            <p:nvPr/>
          </p:nvSpPr>
          <p:spPr>
            <a:xfrm>
              <a:off x="553184"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many children aged 10-11 years old are </a:t>
              </a:r>
            </a:p>
            <a:p>
              <a:pPr algn="ctr">
                <a:lnSpc>
                  <a:spcPct val="125000"/>
                </a:lnSpc>
              </a:pPr>
              <a:r>
                <a:rPr lang="en-GB" sz="2700" b="1" dirty="0">
                  <a:solidFill>
                    <a:schemeClr val="tx1"/>
                  </a:solidFill>
                  <a:latin typeface="Century Gothic" panose="020B0502020202020204" pitchFamily="34" charset="0"/>
                </a:rPr>
                <a:t>overweight or obese?</a:t>
              </a: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r>
                <a:rPr lang="en-GB" sz="5000" b="1" dirty="0">
                  <a:solidFill>
                    <a:schemeClr val="tx1"/>
                  </a:solidFill>
                  <a:latin typeface="Century Gothic" panose="020B0502020202020204" pitchFamily="34" charset="0"/>
                </a:rPr>
                <a:t>1 in 3</a:t>
              </a:r>
              <a:endParaRPr lang="en-GB" sz="2700" b="1" dirty="0">
                <a:solidFill>
                  <a:schemeClr val="tx1"/>
                </a:solidFill>
                <a:latin typeface="Century Gothic" panose="020B0502020202020204" pitchFamily="34" charset="0"/>
              </a:endParaRPr>
            </a:p>
          </p:txBody>
        </p:sp>
        <p:pic>
          <p:nvPicPr>
            <p:cNvPr id="1026" name="Picture 2" descr="http://angrytrainerfitness.com/wp-content/uploads/2011/11/overweight-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838" y="1803645"/>
              <a:ext cx="5848692" cy="366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324203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186184" y="0"/>
            <a:ext cx="2005816" cy="685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9014"/>
          <a:stretch/>
        </p:blipFill>
        <p:spPr>
          <a:xfrm>
            <a:off x="0" y="979385"/>
            <a:ext cx="4662152" cy="5878615"/>
          </a:xfrm>
          <a:prstGeom prst="rect">
            <a:avLst/>
          </a:prstGeom>
        </p:spPr>
      </p:pic>
      <p:sp>
        <p:nvSpPr>
          <p:cNvPr id="7" name="Rectangle 6"/>
          <p:cNvSpPr/>
          <p:nvPr/>
        </p:nvSpPr>
        <p:spPr>
          <a:xfrm>
            <a:off x="6469488" y="2434108"/>
            <a:ext cx="4198513" cy="4423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2"/>
          <p:cNvSpPr txBox="1">
            <a:spLocks noChangeArrowheads="1"/>
          </p:cNvSpPr>
          <p:nvPr/>
        </p:nvSpPr>
        <p:spPr bwMode="auto">
          <a:xfrm>
            <a:off x="6694867" y="2280165"/>
            <a:ext cx="3747752" cy="25622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eaLnBrk="0" fontAlgn="base" hangingPunct="0">
              <a:lnSpc>
                <a:spcPct val="150000"/>
              </a:lnSpc>
              <a:spcBef>
                <a:spcPct val="0"/>
              </a:spcBef>
              <a:spcAft>
                <a:spcPct val="0"/>
              </a:spcAft>
            </a:pPr>
            <a:r>
              <a:rPr lang="en-GB" altLang="en-US" sz="2500" b="1" dirty="0">
                <a:effectLst>
                  <a:outerShdw blurRad="50800" dist="38100" dir="2700000" algn="tl" rotWithShape="0">
                    <a:prstClr val="black">
                      <a:alpha val="40000"/>
                    </a:prstClr>
                  </a:outerShdw>
                </a:effectLst>
                <a:latin typeface="Gibson Light" panose="02000000000000000000" pitchFamily="50" charset="0"/>
              </a:rPr>
              <a:t>Drinking one 330ml can of pop a day could lead to over a stone (6kg) in weight gain per year</a:t>
            </a:r>
            <a:endParaRPr lang="en-US" altLang="en-US" sz="2500" b="1" dirty="0">
              <a:effectLst>
                <a:outerShdw blurRad="50800" dist="38100" dir="2700000" algn="tl" rotWithShape="0">
                  <a:prstClr val="black">
                    <a:alpha val="40000"/>
                  </a:prstClr>
                </a:outerShdw>
              </a:effectLst>
              <a:latin typeface="Gibson Light" panose="02000000000000000000" pitchFamily="50" charset="0"/>
            </a:endParaRPr>
          </a:p>
        </p:txBody>
      </p:sp>
      <p:sp>
        <p:nvSpPr>
          <p:cNvPr id="11" name="AutoShape 2"/>
          <p:cNvSpPr>
            <a:spLocks noChangeArrowheads="1"/>
          </p:cNvSpPr>
          <p:nvPr/>
        </p:nvSpPr>
        <p:spPr bwMode="auto">
          <a:xfrm rot="16200000" flipH="1">
            <a:off x="4998077" y="1188080"/>
            <a:ext cx="6857998" cy="4481848"/>
          </a:xfrm>
          <a:prstGeom prst="flowChartManualInput">
            <a:avLst/>
          </a:prstGeom>
          <a:solidFill>
            <a:schemeClr val="bg1">
              <a:lumMod val="75000"/>
            </a:schemeClr>
          </a:solidFill>
          <a:ln>
            <a:noFill/>
          </a:ln>
          <a:effectLst/>
          <a:extLst/>
        </p:spPr>
        <p:txBody>
          <a:bodyPr vert="horz" wrap="square" lIns="27432" tIns="27432" rIns="27432" bIns="27432" numCol="1" anchor="t" anchorCtr="0" compatLnSpc="1">
            <a:prstTxWarp prst="textNoShape">
              <a:avLst/>
            </a:prstTxWarp>
          </a:bodyPr>
          <a:lstStyle/>
          <a:p>
            <a:endParaRPr lang="en-GB" sz="1350"/>
          </a:p>
        </p:txBody>
      </p:sp>
      <p:pic>
        <p:nvPicPr>
          <p:cNvPr id="5124" name="Picture 4" descr="http://www.giveuplovingpop.org.uk/wp-content/uploads/2014/09/Flat_lin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125" y="422582"/>
            <a:ext cx="2809875" cy="1485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p:cNvSpPr txBox="1">
            <a:spLocks noChangeArrowheads="1"/>
          </p:cNvSpPr>
          <p:nvPr/>
        </p:nvSpPr>
        <p:spPr bwMode="auto">
          <a:xfrm>
            <a:off x="6894490" y="1908485"/>
            <a:ext cx="4937510" cy="41059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Drinking one can</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of sugary pop per</a:t>
            </a:r>
          </a:p>
          <a:p>
            <a:pPr algn="r" eaLnBrk="0" fontAlgn="base" hangingPunct="0">
              <a:lnSpc>
                <a:spcPct val="120000"/>
              </a:lnSpc>
              <a:spcBef>
                <a:spcPct val="0"/>
              </a:spcBef>
              <a:spcAft>
                <a:spcPct val="0"/>
              </a:spcAft>
            </a:pPr>
            <a:r>
              <a:rPr lang="en-GB" altLang="en-US" sz="3000" dirty="0">
                <a:latin typeface="Century Gothic" panose="020B0502020202020204" pitchFamily="34" charset="0"/>
                <a:cs typeface="Arial" panose="020B0604020202020204" pitchFamily="34" charset="0"/>
              </a:rPr>
              <a:t>d</a:t>
            </a:r>
            <a:r>
              <a:rPr lang="en-GB" altLang="en-US" sz="3000" dirty="0" smtClean="0">
                <a:latin typeface="Century Gothic" panose="020B0502020202020204" pitchFamily="34" charset="0"/>
                <a:cs typeface="Arial" panose="020B0604020202020204" pitchFamily="34" charset="0"/>
              </a:rPr>
              <a:t>ay increases your</a:t>
            </a:r>
          </a:p>
          <a:p>
            <a:pPr algn="r" eaLnBrk="0" fontAlgn="base" hangingPunct="0">
              <a:lnSpc>
                <a:spcPct val="120000"/>
              </a:lnSpc>
              <a:spcBef>
                <a:spcPct val="0"/>
              </a:spcBef>
              <a:spcAft>
                <a:spcPct val="0"/>
              </a:spcAft>
            </a:pPr>
            <a:r>
              <a:rPr lang="en-GB" altLang="en-US" sz="3000" dirty="0">
                <a:latin typeface="Century Gothic" panose="020B0502020202020204" pitchFamily="34" charset="0"/>
                <a:cs typeface="Arial" panose="020B0604020202020204" pitchFamily="34" charset="0"/>
              </a:rPr>
              <a:t>r</a:t>
            </a:r>
            <a:r>
              <a:rPr lang="en-GB" altLang="en-US" sz="3000" dirty="0" smtClean="0">
                <a:latin typeface="Century Gothic" panose="020B0502020202020204" pitchFamily="34" charset="0"/>
                <a:cs typeface="Arial" panose="020B0604020202020204" pitchFamily="34" charset="0"/>
              </a:rPr>
              <a:t>isk of dying from</a:t>
            </a:r>
          </a:p>
          <a:p>
            <a:pPr algn="r" eaLnBrk="0" fontAlgn="base" hangingPunct="0">
              <a:lnSpc>
                <a:spcPct val="120000"/>
              </a:lnSpc>
              <a:spcBef>
                <a:spcPct val="0"/>
              </a:spcBef>
              <a:spcAft>
                <a:spcPct val="0"/>
              </a:spcAft>
            </a:pPr>
            <a:r>
              <a:rPr lang="en-GB" altLang="en-US" sz="3000" dirty="0">
                <a:latin typeface="Century Gothic" panose="020B0502020202020204" pitchFamily="34" charset="0"/>
                <a:cs typeface="Arial" panose="020B0604020202020204" pitchFamily="34" charset="0"/>
              </a:rPr>
              <a:t>h</a:t>
            </a:r>
            <a:r>
              <a:rPr lang="en-GB" altLang="en-US" sz="3000" dirty="0" smtClean="0">
                <a:latin typeface="Century Gothic" panose="020B0502020202020204" pitchFamily="34" charset="0"/>
                <a:cs typeface="Arial" panose="020B0604020202020204" pitchFamily="34" charset="0"/>
              </a:rPr>
              <a:t>eart disease</a:t>
            </a:r>
          </a:p>
          <a:p>
            <a:pPr algn="r" eaLnBrk="0" fontAlgn="base" hangingPunct="0">
              <a:lnSpc>
                <a:spcPct val="120000"/>
              </a:lnSpc>
              <a:spcBef>
                <a:spcPct val="0"/>
              </a:spcBef>
              <a:spcAft>
                <a:spcPct val="0"/>
              </a:spcAft>
            </a:pPr>
            <a:r>
              <a:rPr lang="en-GB" altLang="en-US" sz="3000" dirty="0">
                <a:latin typeface="Century Gothic" panose="020B0502020202020204" pitchFamily="34" charset="0"/>
                <a:cs typeface="Arial" panose="020B0604020202020204" pitchFamily="34" charset="0"/>
              </a:rPr>
              <a:t>b</a:t>
            </a:r>
            <a:r>
              <a:rPr lang="en-GB" altLang="en-US" sz="3000" dirty="0" smtClean="0">
                <a:latin typeface="Century Gothic" panose="020B0502020202020204" pitchFamily="34" charset="0"/>
                <a:cs typeface="Arial" panose="020B0604020202020204" pitchFamily="34" charset="0"/>
              </a:rPr>
              <a:t>y a third</a:t>
            </a:r>
            <a:endParaRPr lang="en-US" altLang="en-US" sz="3000" dirty="0">
              <a:latin typeface="Century Gothic" panose="020B0502020202020204" pitchFamily="34" charset="0"/>
              <a:cs typeface="Arial" panose="020B0604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6128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2077185" y="360000"/>
            <a:ext cx="8424001" cy="6138000"/>
            <a:chOff x="2077185" y="360000"/>
            <a:chExt cx="8424001" cy="6138000"/>
          </a:xfrm>
          <a:scene3d>
            <a:camera prst="perspectiveRight" fov="1500000"/>
            <a:lightRig rig="threePt" dir="t"/>
          </a:scene3d>
        </p:grpSpPr>
        <p:sp>
          <p:nvSpPr>
            <p:cNvPr id="10" name="Rounded Rectangle 9"/>
            <p:cNvSpPr/>
            <p:nvPr/>
          </p:nvSpPr>
          <p:spPr>
            <a:xfrm>
              <a:off x="2077185"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a:t>
              </a:r>
              <a:r>
                <a:rPr lang="en-GB" sz="2700" b="1" dirty="0" smtClean="0">
                  <a:solidFill>
                    <a:schemeClr val="tx1"/>
                  </a:solidFill>
                  <a:latin typeface="Century Gothic" panose="020B0502020202020204" pitchFamily="34" charset="0"/>
                </a:rPr>
                <a:t>many people will go to hospital today with a heart attack?</a:t>
              </a: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3423430" y="1818005"/>
              <a:ext cx="5731510" cy="3221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077185" y="360000"/>
            <a:ext cx="8424001" cy="6138000"/>
            <a:chOff x="2077185" y="360000"/>
            <a:chExt cx="8424001" cy="6138000"/>
          </a:xfrm>
          <a:scene3d>
            <a:camera prst="perspectiveRight" fov="1500000"/>
            <a:lightRig rig="threePt" dir="t"/>
          </a:scene3d>
        </p:grpSpPr>
        <p:sp>
          <p:nvSpPr>
            <p:cNvPr id="5" name="Rounded Rectangle 4"/>
            <p:cNvSpPr/>
            <p:nvPr/>
          </p:nvSpPr>
          <p:spPr>
            <a:xfrm>
              <a:off x="2077185"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many </a:t>
              </a:r>
              <a:r>
                <a:rPr lang="en-GB" sz="2700" b="1" dirty="0" smtClean="0">
                  <a:solidFill>
                    <a:schemeClr val="tx1"/>
                  </a:solidFill>
                  <a:latin typeface="Century Gothic" panose="020B0502020202020204" pitchFamily="34" charset="0"/>
                </a:rPr>
                <a:t>people will go to hospital today with a heart attack?</a:t>
              </a: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r>
                <a:rPr lang="en-GB" sz="5000" b="1" dirty="0" smtClean="0">
                  <a:solidFill>
                    <a:schemeClr val="tx1"/>
                  </a:solidFill>
                  <a:latin typeface="Century Gothic" panose="020B0502020202020204" pitchFamily="34" charset="0"/>
                </a:rPr>
                <a:t>515</a:t>
              </a:r>
              <a:endParaRPr lang="en-GB" sz="2700" b="1" dirty="0">
                <a:solidFill>
                  <a:schemeClr val="tx1"/>
                </a:solidFill>
                <a:latin typeface="Century Gothic" panose="020B050202020202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bwMode="auto">
            <a:xfrm>
              <a:off x="3423430" y="1818005"/>
              <a:ext cx="5731510" cy="3221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3918274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186184" y="0"/>
            <a:ext cx="2005816" cy="685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2"/>
          <p:cNvSpPr>
            <a:spLocks noChangeArrowheads="1"/>
          </p:cNvSpPr>
          <p:nvPr/>
        </p:nvSpPr>
        <p:spPr bwMode="auto">
          <a:xfrm rot="16200000" flipH="1">
            <a:off x="4998077" y="1188080"/>
            <a:ext cx="6857998" cy="4481848"/>
          </a:xfrm>
          <a:prstGeom prst="flowChartManualInput">
            <a:avLst/>
          </a:prstGeom>
          <a:solidFill>
            <a:schemeClr val="bg1">
              <a:lumMod val="75000"/>
            </a:schemeClr>
          </a:solidFill>
          <a:ln>
            <a:noFill/>
          </a:ln>
          <a:effectLst/>
          <a:extLst/>
        </p:spPr>
        <p:txBody>
          <a:bodyPr vert="horz" wrap="square" lIns="27432" tIns="27432" rIns="27432" bIns="27432" numCol="1" anchor="t" anchorCtr="0" compatLnSpc="1">
            <a:prstTxWarp prst="textNoShape">
              <a:avLst/>
            </a:prstTxWarp>
          </a:bodyPr>
          <a:lstStyle/>
          <a:p>
            <a:endParaRPr lang="en-GB" sz="1350"/>
          </a:p>
        </p:txBody>
      </p:sp>
      <p:sp>
        <p:nvSpPr>
          <p:cNvPr id="12" name="Text Box 2"/>
          <p:cNvSpPr txBox="1">
            <a:spLocks noChangeArrowheads="1"/>
          </p:cNvSpPr>
          <p:nvPr/>
        </p:nvSpPr>
        <p:spPr bwMode="auto">
          <a:xfrm>
            <a:off x="6894490" y="1908485"/>
            <a:ext cx="4937510" cy="41059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Drinking two cans</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of pop per day can</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increase your risk</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of type 2 diabetes</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by more than a</a:t>
            </a:r>
          </a:p>
          <a:p>
            <a:pPr algn="r" eaLnBrk="0" fontAlgn="base" hangingPunct="0">
              <a:lnSpc>
                <a:spcPct val="120000"/>
              </a:lnSpc>
              <a:spcBef>
                <a:spcPct val="0"/>
              </a:spcBef>
              <a:spcAft>
                <a:spcPct val="0"/>
              </a:spcAft>
            </a:pPr>
            <a:r>
              <a:rPr lang="en-GB" altLang="en-US" sz="3000" dirty="0" smtClean="0">
                <a:latin typeface="Century Gothic" panose="020B0502020202020204" pitchFamily="34" charset="0"/>
                <a:cs typeface="Arial" panose="020B0604020202020204" pitchFamily="34" charset="0"/>
              </a:rPr>
              <a:t>quarter</a:t>
            </a:r>
            <a:endParaRPr lang="en-US" altLang="en-US" sz="3000" dirty="0">
              <a:latin typeface="Century Gothic" panose="020B0502020202020204" pitchFamily="34" charset="0"/>
              <a:cs typeface="Arial" panose="020B0604020202020204" pitchFamily="34" charset="0"/>
            </a:endParaRPr>
          </a:p>
        </p:txBody>
      </p:sp>
      <p:pic>
        <p:nvPicPr>
          <p:cNvPr id="6146" name="Picture 2" descr="http://www.giveuplovingpop.org.uk/wp-content/uploads/2014/09/Type2_logo.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9022125" y="422583"/>
            <a:ext cx="28098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iveuplovingpop.org.uk/wp-content/uploads/2014/10/Type2_we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433" y="803857"/>
            <a:ext cx="2953286" cy="52502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3158305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2077185" y="360000"/>
            <a:ext cx="8424001" cy="6138000"/>
            <a:chOff x="2077185" y="360000"/>
            <a:chExt cx="8424001" cy="6138000"/>
          </a:xfrm>
          <a:scene3d>
            <a:camera prst="perspectiveRight" fov="1500000"/>
            <a:lightRig rig="threePt" dir="t"/>
          </a:scene3d>
        </p:grpSpPr>
        <p:sp>
          <p:nvSpPr>
            <p:cNvPr id="10" name="Rounded Rectangle 9"/>
            <p:cNvSpPr/>
            <p:nvPr/>
          </p:nvSpPr>
          <p:spPr>
            <a:xfrm>
              <a:off x="2077185"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a:t>
              </a:r>
              <a:r>
                <a:rPr lang="en-GB" sz="2700" b="1" dirty="0" smtClean="0">
                  <a:solidFill>
                    <a:schemeClr val="tx1"/>
                  </a:solidFill>
                  <a:latin typeface="Century Gothic" panose="020B0502020202020204" pitchFamily="34" charset="0"/>
                </a:rPr>
                <a:t>many people are diagnosed with Type 2 diabetes each day?</a:t>
              </a: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p:txBody>
        </p: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bwMode="auto">
            <a:xfrm>
              <a:off x="3423430" y="1817370"/>
              <a:ext cx="5731510" cy="3223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077185" y="360000"/>
            <a:ext cx="8424001" cy="6138000"/>
            <a:chOff x="2077185" y="360000"/>
            <a:chExt cx="8424001" cy="6138000"/>
          </a:xfrm>
          <a:scene3d>
            <a:camera prst="perspectiveRight" fov="1500000"/>
            <a:lightRig rig="threePt" dir="t"/>
          </a:scene3d>
        </p:grpSpPr>
        <p:sp>
          <p:nvSpPr>
            <p:cNvPr id="5" name="Rounded Rectangle 4"/>
            <p:cNvSpPr/>
            <p:nvPr/>
          </p:nvSpPr>
          <p:spPr>
            <a:xfrm>
              <a:off x="2077185" y="360000"/>
              <a:ext cx="8424001" cy="6138000"/>
            </a:xfrm>
            <a:prstGeom prst="roundRect">
              <a:avLst>
                <a:gd name="adj" fmla="val 13692"/>
              </a:avLst>
            </a:prstGeom>
            <a:solidFill>
              <a:schemeClr val="bg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700" b="1" dirty="0">
                  <a:solidFill>
                    <a:schemeClr val="tx1"/>
                  </a:solidFill>
                  <a:latin typeface="Century Gothic" panose="020B0502020202020204" pitchFamily="34" charset="0"/>
                </a:rPr>
                <a:t>How many </a:t>
              </a:r>
              <a:r>
                <a:rPr lang="en-GB" sz="2700" b="1" dirty="0" smtClean="0">
                  <a:solidFill>
                    <a:schemeClr val="tx1"/>
                  </a:solidFill>
                  <a:latin typeface="Century Gothic" panose="020B0502020202020204" pitchFamily="34" charset="0"/>
                </a:rPr>
                <a:t>people are diagnosed with Type 2 diabetes each day?</a:t>
              </a: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endParaRPr lang="en-GB" sz="2700" b="1" dirty="0">
                <a:solidFill>
                  <a:schemeClr val="tx1"/>
                </a:solidFill>
                <a:latin typeface="Century Gothic" panose="020B0502020202020204" pitchFamily="34" charset="0"/>
              </a:endParaRPr>
            </a:p>
            <a:p>
              <a:pPr algn="ctr">
                <a:lnSpc>
                  <a:spcPct val="125000"/>
                </a:lnSpc>
              </a:pPr>
              <a:r>
                <a:rPr lang="en-GB" sz="5000" b="1" dirty="0" smtClean="0">
                  <a:solidFill>
                    <a:schemeClr val="tx1"/>
                  </a:solidFill>
                  <a:latin typeface="Century Gothic" panose="020B0502020202020204" pitchFamily="34" charset="0"/>
                </a:rPr>
                <a:t>738</a:t>
              </a:r>
              <a:endParaRPr lang="en-GB" sz="2700" b="1" dirty="0">
                <a:solidFill>
                  <a:schemeClr val="tx1"/>
                </a:solidFill>
                <a:latin typeface="Century Gothic" panose="020B0502020202020204" pitchFamily="34" charset="0"/>
              </a:endParaRPr>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bwMode="auto">
            <a:xfrm>
              <a:off x="3423430" y="1817370"/>
              <a:ext cx="5731510" cy="3223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Tree>
    <p:extLst>
      <p:ext uri="{BB962C8B-B14F-4D97-AF65-F5344CB8AC3E}">
        <p14:creationId xmlns:p14="http://schemas.microsoft.com/office/powerpoint/2010/main" val="3333305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0-ppt_h/2"/>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1" fill="hold" nodeType="with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0-ppt_h/2"/>
                                          </p:val>
                                        </p:tav>
                                      </p:tavLst>
                                    </p:anim>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ectangle 7"/>
          <p:cNvSpPr/>
          <p:nvPr/>
        </p:nvSpPr>
        <p:spPr>
          <a:xfrm>
            <a:off x="0" y="3666663"/>
            <a:ext cx="12192000" cy="24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www.giveuplovingpop.org.uk/wp-content/uploads/2014/09/header_logo_r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19" y="4299925"/>
            <a:ext cx="3409465" cy="1206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254" y="4300263"/>
            <a:ext cx="2472792" cy="1206000"/>
          </a:xfrm>
          <a:prstGeom prst="rect">
            <a:avLst/>
          </a:prstGeom>
        </p:spPr>
      </p:pic>
      <p:cxnSp>
        <p:nvCxnSpPr>
          <p:cNvPr id="11" name="Straight Connector 10"/>
          <p:cNvCxnSpPr/>
          <p:nvPr/>
        </p:nvCxnSpPr>
        <p:spPr>
          <a:xfrm>
            <a:off x="6095400" y="4183263"/>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740745" y="349252"/>
            <a:ext cx="10710511" cy="2956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marL="457200" indent="-457200" eaLnBrk="0" fontAlgn="base" hangingPunct="0">
              <a:lnSpc>
                <a:spcPct val="120000"/>
              </a:lnSpc>
              <a:spcBef>
                <a:spcPct val="0"/>
              </a:spcBef>
              <a:spcAft>
                <a:spcPct val="0"/>
              </a:spcAft>
              <a:buFont typeface="Arial" panose="020B0604020202020204" pitchFamily="34" charset="0"/>
              <a:buChar char="•"/>
            </a:pPr>
            <a:r>
              <a:rPr lang="en-GB" altLang="en-US" sz="3600" dirty="0" smtClean="0">
                <a:solidFill>
                  <a:schemeClr val="bg1"/>
                </a:solidFill>
                <a:latin typeface="Century Gothic" panose="020B0502020202020204" pitchFamily="34" charset="0"/>
                <a:cs typeface="Arial" panose="020B0604020202020204" pitchFamily="34" charset="0"/>
              </a:rPr>
              <a:t>An easy way to reduce sugar intake</a:t>
            </a:r>
          </a:p>
          <a:p>
            <a:pPr marL="457200" indent="-457200" eaLnBrk="0" fontAlgn="base" hangingPunct="0">
              <a:lnSpc>
                <a:spcPct val="120000"/>
              </a:lnSpc>
              <a:spcBef>
                <a:spcPct val="0"/>
              </a:spcBef>
              <a:spcAft>
                <a:spcPct val="0"/>
              </a:spcAft>
              <a:buFont typeface="Arial" panose="020B0604020202020204" pitchFamily="34" charset="0"/>
              <a:buChar char="•"/>
            </a:pPr>
            <a:r>
              <a:rPr lang="en-GB" altLang="en-US" sz="3600" dirty="0" smtClean="0">
                <a:solidFill>
                  <a:schemeClr val="bg1"/>
                </a:solidFill>
                <a:latin typeface="Century Gothic" panose="020B0502020202020204" pitchFamily="34" charset="0"/>
                <a:cs typeface="Arial" panose="020B0604020202020204" pitchFamily="34" charset="0"/>
              </a:rPr>
              <a:t>Your teeth and waist line will thank you</a:t>
            </a:r>
          </a:p>
          <a:p>
            <a:pPr marL="457200" indent="-457200" eaLnBrk="0" fontAlgn="base" hangingPunct="0">
              <a:lnSpc>
                <a:spcPct val="120000"/>
              </a:lnSpc>
              <a:spcBef>
                <a:spcPct val="0"/>
              </a:spcBef>
              <a:spcAft>
                <a:spcPct val="0"/>
              </a:spcAft>
              <a:buFont typeface="Arial" panose="020B0604020202020204" pitchFamily="34" charset="0"/>
              <a:buChar char="•"/>
            </a:pPr>
            <a:r>
              <a:rPr lang="en-GB" altLang="en-US" sz="3600" dirty="0" smtClean="0">
                <a:solidFill>
                  <a:schemeClr val="bg1"/>
                </a:solidFill>
                <a:latin typeface="Century Gothic" panose="020B0502020202020204" pitchFamily="34" charset="0"/>
                <a:cs typeface="Arial" panose="020B0604020202020204" pitchFamily="34" charset="0"/>
              </a:rPr>
              <a:t>A great way to save money – water is free!</a:t>
            </a:r>
            <a:endParaRPr lang="en-US" altLang="en-US" sz="36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1465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par>
                          <p:cTn id="11" fill="hold">
                            <p:stCondLst>
                              <p:cond delay="1250"/>
                            </p:stCondLst>
                            <p:childTnLst>
                              <p:par>
                                <p:cTn id="12" presetID="53" presetClass="entr" presetSubtype="528" fill="hold"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childTnLst>
                          </p:cTn>
                        </p:par>
                        <p:par>
                          <p:cTn id="27" fill="hold">
                            <p:stCondLst>
                              <p:cond delay="3500"/>
                            </p:stCondLst>
                            <p:childTnLst>
                              <p:par>
                                <p:cTn id="28" presetID="10" presetClass="entr" presetSubtype="0" fill="hold" grpId="1"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1"/>
      <p:bldP spid="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00" y="900000"/>
            <a:ext cx="11472000" cy="4847481"/>
          </a:xfrm>
          <a:prstGeom prst="rect">
            <a:avLst/>
          </a:prstGeom>
          <a:noFill/>
        </p:spPr>
        <p:txBody>
          <a:bodyPr wrap="square" rtlCol="0">
            <a:spAutoFit/>
          </a:bodyPr>
          <a:lstStyle/>
          <a:p>
            <a:r>
              <a:rPr lang="en-GB" sz="3000" b="1" dirty="0" smtClean="0">
                <a:latin typeface="Century Gothic" panose="020B0502020202020204" pitchFamily="34" charset="0"/>
              </a:rPr>
              <a:t>Q: What is the MAXIMUM amount of sugar an average teenager should eat daily?</a:t>
            </a:r>
          </a:p>
          <a:p>
            <a:endParaRPr lang="en-GB" sz="3000" b="1" dirty="0" smtClean="0">
              <a:latin typeface="Century Gothic" panose="020B0502020202020204" pitchFamily="34" charset="0"/>
            </a:endParaRPr>
          </a:p>
          <a:p>
            <a:pPr marL="285750" indent="-285750">
              <a:lnSpc>
                <a:spcPct val="150000"/>
              </a:lnSpc>
              <a:buFontTx/>
              <a:buChar char="-"/>
            </a:pPr>
            <a:r>
              <a:rPr lang="en-GB" sz="3000" b="1" dirty="0" smtClean="0">
                <a:solidFill>
                  <a:srgbClr val="C60000"/>
                </a:solidFill>
                <a:latin typeface="Century Gothic" panose="020B0502020202020204" pitchFamily="34" charset="0"/>
              </a:rPr>
              <a:t>30g</a:t>
            </a:r>
          </a:p>
          <a:p>
            <a:pPr marL="285750" indent="-285750">
              <a:lnSpc>
                <a:spcPct val="150000"/>
              </a:lnSpc>
              <a:buFontTx/>
              <a:buChar char="-"/>
            </a:pPr>
            <a:r>
              <a:rPr lang="en-GB" sz="3000" b="1" dirty="0" smtClean="0">
                <a:solidFill>
                  <a:srgbClr val="C60000"/>
                </a:solidFill>
                <a:latin typeface="Century Gothic" panose="020B0502020202020204" pitchFamily="34" charset="0"/>
              </a:rPr>
              <a:t>45g</a:t>
            </a:r>
          </a:p>
          <a:p>
            <a:pPr marL="285750" indent="-285750">
              <a:lnSpc>
                <a:spcPct val="150000"/>
              </a:lnSpc>
              <a:buFontTx/>
              <a:buChar char="-"/>
            </a:pPr>
            <a:r>
              <a:rPr lang="en-GB" sz="3000" b="1" dirty="0" smtClean="0">
                <a:solidFill>
                  <a:srgbClr val="C60000"/>
                </a:solidFill>
                <a:latin typeface="Century Gothic" panose="020B0502020202020204" pitchFamily="34" charset="0"/>
              </a:rPr>
              <a:t>60g</a:t>
            </a:r>
          </a:p>
          <a:p>
            <a:endParaRPr lang="en-GB" sz="3000" dirty="0" smtClean="0">
              <a:latin typeface="Century Gothic" panose="020B0502020202020204" pitchFamily="34" charset="0"/>
            </a:endParaRPr>
          </a:p>
          <a:p>
            <a:endParaRPr lang="en-GB" sz="3000" dirty="0" smtClean="0">
              <a:latin typeface="Century Gothic" panose="020B0502020202020204" pitchFamily="34" charset="0"/>
            </a:endParaRPr>
          </a:p>
          <a:p>
            <a:r>
              <a:rPr lang="en-GB" sz="2400" dirty="0" smtClean="0">
                <a:latin typeface="Century Gothic" panose="020B0502020202020204" pitchFamily="34" charset="0"/>
              </a:rPr>
              <a:t>30g </a:t>
            </a:r>
            <a:r>
              <a:rPr lang="en-GB" sz="2400" dirty="0">
                <a:latin typeface="Century Gothic" panose="020B0502020202020204" pitchFamily="34" charset="0"/>
              </a:rPr>
              <a:t>equals 7.5 </a:t>
            </a:r>
            <a:r>
              <a:rPr lang="en-GB" sz="2400" dirty="0" smtClean="0">
                <a:latin typeface="Century Gothic" panose="020B0502020202020204" pitchFamily="34" charset="0"/>
              </a:rPr>
              <a:t>teaspoons / </a:t>
            </a:r>
            <a:r>
              <a:rPr lang="en-GB" sz="2400" dirty="0">
                <a:latin typeface="Century Gothic" panose="020B0502020202020204" pitchFamily="34" charset="0"/>
              </a:rPr>
              <a:t>sugar </a:t>
            </a:r>
            <a:r>
              <a:rPr lang="en-GB" sz="2400" dirty="0" smtClean="0">
                <a:latin typeface="Century Gothic" panose="020B0502020202020204" pitchFamily="34" charset="0"/>
              </a:rPr>
              <a:t>cubes</a:t>
            </a:r>
            <a:endParaRPr lang="en-GB" sz="2400" dirty="0">
              <a:latin typeface="Century Gothic" panose="020B0502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45" t="10834" r="4718" b="14046"/>
          <a:stretch/>
        </p:blipFill>
        <p:spPr>
          <a:xfrm>
            <a:off x="6096000" y="1932709"/>
            <a:ext cx="5084618" cy="29787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563" y="2271395"/>
            <a:ext cx="525019" cy="6008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3432004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4">
                                            <p:txEl>
                                              <p:pRg st="0" end="0"/>
                                            </p:txEl>
                                          </p:spTgt>
                                        </p:tgtEl>
                                      </p:cBhvr>
                                    </p:animEffect>
                                    <p:set>
                                      <p:cBhvr>
                                        <p:cTn id="38" dur="1" fill="hold">
                                          <p:stCondLst>
                                            <p:cond delay="499"/>
                                          </p:stCondLst>
                                        </p:cTn>
                                        <p:tgtEl>
                                          <p:spTgt spid="4">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xEl>
                                              <p:pRg st="2" end="2"/>
                                            </p:txEl>
                                          </p:spTgt>
                                        </p:tgtEl>
                                      </p:cBhvr>
                                    </p:animEffect>
                                    <p:set>
                                      <p:cBhvr>
                                        <p:cTn id="41" dur="1" fill="hold">
                                          <p:stCondLst>
                                            <p:cond delay="499"/>
                                          </p:stCondLst>
                                        </p:cTn>
                                        <p:tgtEl>
                                          <p:spTgt spid="4">
                                            <p:txEl>
                                              <p:pRg st="2" end="2"/>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xEl>
                                              <p:pRg st="3" end="3"/>
                                            </p:txEl>
                                          </p:spTgt>
                                        </p:tgtEl>
                                      </p:cBhvr>
                                    </p:animEffect>
                                    <p:set>
                                      <p:cBhvr>
                                        <p:cTn id="44" dur="1" fill="hold">
                                          <p:stCondLst>
                                            <p:cond delay="499"/>
                                          </p:stCondLst>
                                        </p:cTn>
                                        <p:tgtEl>
                                          <p:spTgt spid="4">
                                            <p:txEl>
                                              <p:pRg st="3" end="3"/>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
                                            <p:txEl>
                                              <p:pRg st="4" end="4"/>
                                            </p:txEl>
                                          </p:spTgt>
                                        </p:tgtEl>
                                      </p:cBhvr>
                                    </p:animEffect>
                                    <p:set>
                                      <p:cBhvr>
                                        <p:cTn id="47" dur="1" fill="hold">
                                          <p:stCondLst>
                                            <p:cond delay="499"/>
                                          </p:stCondLst>
                                        </p:cTn>
                                        <p:tgtEl>
                                          <p:spTgt spid="4">
                                            <p:txEl>
                                              <p:pRg st="4" end="4"/>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xEl>
                                              <p:pRg st="7" end="7"/>
                                            </p:txEl>
                                          </p:spTgt>
                                        </p:tgtEl>
                                      </p:cBhvr>
                                    </p:animEffect>
                                    <p:set>
                                      <p:cBhvr>
                                        <p:cTn id="50" dur="1" fill="hold">
                                          <p:stCondLst>
                                            <p:cond delay="499"/>
                                          </p:stCondLst>
                                        </p:cTn>
                                        <p:tgtEl>
                                          <p:spTgt spid="4">
                                            <p:txEl>
                                              <p:pRg st="7" end="7"/>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ectangle 7"/>
          <p:cNvSpPr/>
          <p:nvPr/>
        </p:nvSpPr>
        <p:spPr>
          <a:xfrm>
            <a:off x="0" y="3666663"/>
            <a:ext cx="12192000" cy="24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www.giveuplovingpop.org.uk/wp-content/uploads/2014/09/header_logo_r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19" y="4299925"/>
            <a:ext cx="3409465" cy="1206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254" y="4300263"/>
            <a:ext cx="2472792" cy="1206000"/>
          </a:xfrm>
          <a:prstGeom prst="rect">
            <a:avLst/>
          </a:prstGeom>
        </p:spPr>
      </p:pic>
      <p:cxnSp>
        <p:nvCxnSpPr>
          <p:cNvPr id="11" name="Straight Connector 10"/>
          <p:cNvCxnSpPr/>
          <p:nvPr/>
        </p:nvCxnSpPr>
        <p:spPr>
          <a:xfrm>
            <a:off x="6095400" y="4183263"/>
            <a:ext cx="0" cy="1440000"/>
          </a:xfrm>
          <a:prstGeom prst="line">
            <a:avLst/>
          </a:prstGeom>
          <a:ln>
            <a:solidFill>
              <a:srgbClr val="C60000"/>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740745" y="349252"/>
            <a:ext cx="10710511" cy="2956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lnSpc>
                <a:spcPct val="120000"/>
              </a:lnSpc>
              <a:spcBef>
                <a:spcPct val="0"/>
              </a:spcBef>
              <a:spcAft>
                <a:spcPct val="0"/>
              </a:spcAft>
            </a:pPr>
            <a:r>
              <a:rPr lang="en-US" altLang="en-US" sz="5000" dirty="0" smtClean="0">
                <a:solidFill>
                  <a:schemeClr val="bg1"/>
                </a:solidFill>
                <a:latin typeface="Century Gothic" panose="020B0502020202020204" pitchFamily="34" charset="0"/>
                <a:cs typeface="Arial" panose="020B0604020202020204" pitchFamily="34" charset="0"/>
              </a:rPr>
              <a:t>@gulpNOW		#GiveUpLovingPop</a:t>
            </a:r>
          </a:p>
          <a:p>
            <a:pPr algn="ctr" eaLnBrk="0" fontAlgn="base" hangingPunct="0">
              <a:lnSpc>
                <a:spcPct val="120000"/>
              </a:lnSpc>
              <a:spcBef>
                <a:spcPct val="0"/>
              </a:spcBef>
              <a:spcAft>
                <a:spcPct val="0"/>
              </a:spcAft>
            </a:pPr>
            <a:endParaRPr lang="en-US" altLang="en-US" sz="2000" dirty="0" smtClean="0">
              <a:solidFill>
                <a:schemeClr val="bg1"/>
              </a:solidFill>
              <a:latin typeface="Century Gothic" panose="020B0502020202020204" pitchFamily="34" charset="0"/>
              <a:cs typeface="Arial" panose="020B0604020202020204" pitchFamily="34" charset="0"/>
            </a:endParaRPr>
          </a:p>
          <a:p>
            <a:pPr algn="ctr" eaLnBrk="0" fontAlgn="base" hangingPunct="0">
              <a:lnSpc>
                <a:spcPct val="120000"/>
              </a:lnSpc>
              <a:spcBef>
                <a:spcPct val="0"/>
              </a:spcBef>
              <a:spcAft>
                <a:spcPct val="0"/>
              </a:spcAft>
            </a:pPr>
            <a:r>
              <a:rPr lang="en-US" altLang="en-US" sz="5000" dirty="0" smtClean="0">
                <a:solidFill>
                  <a:schemeClr val="bg1"/>
                </a:solidFill>
                <a:latin typeface="Century Gothic" panose="020B0502020202020204" pitchFamily="34" charset="0"/>
                <a:cs typeface="Arial" panose="020B0604020202020204" pitchFamily="34" charset="0"/>
              </a:rPr>
              <a:t>www.giveuplovingpop.org.uk</a:t>
            </a:r>
            <a:endParaRPr lang="en-US" altLang="en-US" sz="50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963339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01" y="900000"/>
            <a:ext cx="11472000" cy="5124480"/>
          </a:xfrm>
          <a:prstGeom prst="rect">
            <a:avLst/>
          </a:prstGeom>
          <a:noFill/>
        </p:spPr>
        <p:txBody>
          <a:bodyPr wrap="square" rtlCol="0">
            <a:spAutoFit/>
          </a:bodyPr>
          <a:lstStyle/>
          <a:p>
            <a:r>
              <a:rPr lang="en-GB" sz="3000" b="1" dirty="0" smtClean="0">
                <a:latin typeface="Century Gothic" panose="020B0502020202020204" pitchFamily="34" charset="0"/>
              </a:rPr>
              <a:t>Q: Which drink contains more sugar, a can of </a:t>
            </a:r>
          </a:p>
          <a:p>
            <a:r>
              <a:rPr lang="en-GB" sz="3000" b="1" dirty="0" smtClean="0">
                <a:latin typeface="Century Gothic" panose="020B0502020202020204" pitchFamily="34" charset="0"/>
              </a:rPr>
              <a:t>Coca-Cola or a bottle of Juicy Water?</a:t>
            </a:r>
          </a:p>
          <a:p>
            <a:endParaRPr lang="en-GB" sz="3000" b="1" dirty="0" smtClean="0">
              <a:latin typeface="Century Gothic" panose="020B0502020202020204" pitchFamily="34" charset="0"/>
            </a:endParaRPr>
          </a:p>
          <a:p>
            <a:pPr marL="285750" indent="-285750">
              <a:lnSpc>
                <a:spcPct val="150000"/>
              </a:lnSpc>
              <a:buFontTx/>
              <a:buChar char="-"/>
            </a:pPr>
            <a:r>
              <a:rPr lang="en-GB" sz="3000" b="1" dirty="0" smtClean="0">
                <a:solidFill>
                  <a:srgbClr val="C60000"/>
                </a:solidFill>
                <a:latin typeface="Century Gothic" panose="020B0502020202020204" pitchFamily="34" charset="0"/>
              </a:rPr>
              <a:t>Coca-Cola</a:t>
            </a:r>
          </a:p>
          <a:p>
            <a:pPr marL="285750" indent="-285750">
              <a:lnSpc>
                <a:spcPct val="150000"/>
              </a:lnSpc>
              <a:buFontTx/>
              <a:buChar char="-"/>
            </a:pPr>
            <a:r>
              <a:rPr lang="en-GB" sz="3000" b="1" dirty="0" smtClean="0">
                <a:solidFill>
                  <a:srgbClr val="C60000"/>
                </a:solidFill>
                <a:latin typeface="Century Gothic" panose="020B0502020202020204" pitchFamily="34" charset="0"/>
              </a:rPr>
              <a:t>Juicy Water</a:t>
            </a:r>
          </a:p>
          <a:p>
            <a:pPr marL="285750" indent="-285750">
              <a:lnSpc>
                <a:spcPct val="150000"/>
              </a:lnSpc>
              <a:buFontTx/>
              <a:buChar char="-"/>
            </a:pPr>
            <a:r>
              <a:rPr lang="en-GB" sz="3000" b="1" dirty="0" smtClean="0">
                <a:solidFill>
                  <a:srgbClr val="C60000"/>
                </a:solidFill>
                <a:latin typeface="Century Gothic" panose="020B0502020202020204" pitchFamily="34" charset="0"/>
              </a:rPr>
              <a:t>They contain the same amount</a:t>
            </a:r>
          </a:p>
          <a:p>
            <a:endParaRPr lang="en-GB" sz="3000" b="1" dirty="0" smtClean="0">
              <a:solidFill>
                <a:srgbClr val="C60000"/>
              </a:solidFill>
              <a:latin typeface="Century Gothic" panose="020B0502020202020204" pitchFamily="34" charset="0"/>
            </a:endParaRPr>
          </a:p>
          <a:p>
            <a:endParaRPr lang="en-GB" sz="2400" b="1" dirty="0" smtClean="0">
              <a:solidFill>
                <a:srgbClr val="FF0000"/>
              </a:solidFill>
              <a:latin typeface="Century Gothic" panose="020B0502020202020204" pitchFamily="34" charset="0"/>
            </a:endParaRPr>
          </a:p>
          <a:p>
            <a:r>
              <a:rPr lang="en-GB" sz="2400" b="1" dirty="0" smtClean="0">
                <a:solidFill>
                  <a:srgbClr val="C60000"/>
                </a:solidFill>
                <a:latin typeface="Century Gothic" panose="020B0502020202020204" pitchFamily="34" charset="0"/>
              </a:rPr>
              <a:t>35g </a:t>
            </a:r>
            <a:r>
              <a:rPr lang="en-GB" sz="2400" b="1" dirty="0">
                <a:solidFill>
                  <a:srgbClr val="C60000"/>
                </a:solidFill>
                <a:latin typeface="Century Gothic" panose="020B0502020202020204" pitchFamily="34" charset="0"/>
              </a:rPr>
              <a:t>/ 9 teaspoons – that is 120% </a:t>
            </a:r>
            <a:r>
              <a:rPr lang="en-GB" sz="2400" dirty="0">
                <a:latin typeface="Century Gothic" panose="020B0502020202020204" pitchFamily="34" charset="0"/>
              </a:rPr>
              <a:t>of maximum amount you should have a day - and this is before you think about the sugar in food</a:t>
            </a:r>
            <a:r>
              <a:rPr lang="en-GB" sz="2400" dirty="0" smtClean="0">
                <a:latin typeface="Century Gothic" panose="020B0502020202020204" pitchFamily="34" charset="0"/>
              </a:rPr>
              <a:t>!</a:t>
            </a:r>
            <a:endParaRPr lang="en-GB" sz="24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577" y="3696275"/>
            <a:ext cx="525019" cy="600880"/>
          </a:xfrm>
          <a:prstGeom prst="rect">
            <a:avLst/>
          </a:prstGeom>
        </p:spPr>
      </p:pic>
      <p:grpSp>
        <p:nvGrpSpPr>
          <p:cNvPr id="3" name="Group 2"/>
          <p:cNvGrpSpPr/>
          <p:nvPr/>
        </p:nvGrpSpPr>
        <p:grpSpPr>
          <a:xfrm>
            <a:off x="8201891" y="371422"/>
            <a:ext cx="3630109" cy="4624921"/>
            <a:chOff x="8201891" y="371422"/>
            <a:chExt cx="3630109" cy="4624921"/>
          </a:xfrm>
        </p:grpSpPr>
        <p:pic>
          <p:nvPicPr>
            <p:cNvPr id="1026" name="Picture 2" descr="http://img.tesco.com/Groceries/pi/407/5051469120407/IDShot_540x540.jpg"/>
            <p:cNvPicPr>
              <a:picLocks noChangeAspect="1" noChangeArrowheads="1"/>
            </p:cNvPicPr>
            <p:nvPr/>
          </p:nvPicPr>
          <p:blipFill rotWithShape="1">
            <a:blip r:embed="rId4">
              <a:extLst>
                <a:ext uri="{28A0092B-C50C-407E-A947-70E740481C1C}">
                  <a14:useLocalDpi xmlns:a14="http://schemas.microsoft.com/office/drawing/2010/main" val="0"/>
                </a:ext>
              </a:extLst>
            </a:blip>
            <a:srcRect l="31455" r="30800"/>
            <a:stretch/>
          </p:blipFill>
          <p:spPr bwMode="auto">
            <a:xfrm>
              <a:off x="10086328" y="371422"/>
              <a:ext cx="1745672" cy="46249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862" r="18276"/>
            <a:stretch/>
          </p:blipFill>
          <p:spPr>
            <a:xfrm>
              <a:off x="8201891" y="1986241"/>
              <a:ext cx="1690254" cy="2921202"/>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2" y="5896343"/>
            <a:ext cx="1704108" cy="603116"/>
          </a:xfrm>
          <a:prstGeom prst="rect">
            <a:avLst/>
          </a:prstGeom>
        </p:spPr>
      </p:pic>
    </p:spTree>
    <p:extLst>
      <p:ext uri="{BB962C8B-B14F-4D97-AF65-F5344CB8AC3E}">
        <p14:creationId xmlns:p14="http://schemas.microsoft.com/office/powerpoint/2010/main" val="1194230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
                                            <p:txEl>
                                              <p:pRg st="0" end="0"/>
                                            </p:txEl>
                                          </p:spTgt>
                                        </p:tgtEl>
                                      </p:cBhvr>
                                    </p:animEffect>
                                    <p:set>
                                      <p:cBhvr>
                                        <p:cTn id="41" dur="1" fill="hold">
                                          <p:stCondLst>
                                            <p:cond delay="499"/>
                                          </p:stCondLst>
                                        </p:cTn>
                                        <p:tgtEl>
                                          <p:spTgt spid="4">
                                            <p:txEl>
                                              <p:pRg st="0" end="0"/>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xEl>
                                              <p:pRg st="1" end="1"/>
                                            </p:txEl>
                                          </p:spTgt>
                                        </p:tgtEl>
                                      </p:cBhvr>
                                    </p:animEffect>
                                    <p:set>
                                      <p:cBhvr>
                                        <p:cTn id="44" dur="1" fill="hold">
                                          <p:stCondLst>
                                            <p:cond delay="499"/>
                                          </p:stCondLst>
                                        </p:cTn>
                                        <p:tgtEl>
                                          <p:spTgt spid="4">
                                            <p:txEl>
                                              <p:pRg st="1" end="1"/>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
                                            <p:txEl>
                                              <p:pRg st="3" end="3"/>
                                            </p:txEl>
                                          </p:spTgt>
                                        </p:tgtEl>
                                      </p:cBhvr>
                                    </p:animEffect>
                                    <p:set>
                                      <p:cBhvr>
                                        <p:cTn id="47" dur="1" fill="hold">
                                          <p:stCondLst>
                                            <p:cond delay="499"/>
                                          </p:stCondLst>
                                        </p:cTn>
                                        <p:tgtEl>
                                          <p:spTgt spid="4">
                                            <p:txEl>
                                              <p:pRg st="3" end="3"/>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xEl>
                                              <p:pRg st="4" end="4"/>
                                            </p:txEl>
                                          </p:spTgt>
                                        </p:tgtEl>
                                      </p:cBhvr>
                                    </p:animEffect>
                                    <p:set>
                                      <p:cBhvr>
                                        <p:cTn id="50" dur="1" fill="hold">
                                          <p:stCondLst>
                                            <p:cond delay="499"/>
                                          </p:stCondLst>
                                        </p:cTn>
                                        <p:tgtEl>
                                          <p:spTgt spid="4">
                                            <p:txEl>
                                              <p:pRg st="4" end="4"/>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
                                            <p:txEl>
                                              <p:pRg st="5" end="5"/>
                                            </p:txEl>
                                          </p:spTgt>
                                        </p:tgtEl>
                                      </p:cBhvr>
                                    </p:animEffect>
                                    <p:set>
                                      <p:cBhvr>
                                        <p:cTn id="53" dur="1" fill="hold">
                                          <p:stCondLst>
                                            <p:cond delay="499"/>
                                          </p:stCondLst>
                                        </p:cTn>
                                        <p:tgtEl>
                                          <p:spTgt spid="4">
                                            <p:txEl>
                                              <p:pRg st="5" end="5"/>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
                                            <p:txEl>
                                              <p:pRg st="8" end="8"/>
                                            </p:txEl>
                                          </p:spTgt>
                                        </p:tgtEl>
                                      </p:cBhvr>
                                    </p:animEffect>
                                    <p:set>
                                      <p:cBhvr>
                                        <p:cTn id="56" dur="1" fill="hold">
                                          <p:stCondLst>
                                            <p:cond delay="499"/>
                                          </p:stCondLst>
                                        </p:cTn>
                                        <p:tgtEl>
                                          <p:spTgt spid="4">
                                            <p:txEl>
                                              <p:pRg st="8" end="8"/>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00" y="902274"/>
            <a:ext cx="11472000" cy="4847481"/>
          </a:xfrm>
          <a:prstGeom prst="rect">
            <a:avLst/>
          </a:prstGeom>
          <a:noFill/>
        </p:spPr>
        <p:txBody>
          <a:bodyPr wrap="square" rtlCol="0">
            <a:spAutoFit/>
          </a:bodyPr>
          <a:lstStyle/>
          <a:p>
            <a:r>
              <a:rPr lang="en-GB" sz="3000" b="1" dirty="0" smtClean="0">
                <a:latin typeface="Century Gothic" panose="020B0502020202020204" pitchFamily="34" charset="0"/>
              </a:rPr>
              <a:t>Q: How much sugar is contained in 500ml of Monster?</a:t>
            </a:r>
          </a:p>
          <a:p>
            <a:endParaRPr lang="en-GB" sz="3000" b="1" dirty="0" smtClean="0">
              <a:latin typeface="Century Gothic" panose="020B0502020202020204" pitchFamily="34" charset="0"/>
            </a:endParaRPr>
          </a:p>
          <a:p>
            <a:pPr marL="285750" indent="-285750">
              <a:lnSpc>
                <a:spcPct val="150000"/>
              </a:lnSpc>
              <a:buFontTx/>
              <a:buChar char="-"/>
            </a:pPr>
            <a:r>
              <a:rPr lang="en-GB" sz="3000" b="1" dirty="0" smtClean="0">
                <a:solidFill>
                  <a:srgbClr val="C60000"/>
                </a:solidFill>
                <a:latin typeface="Century Gothic" panose="020B0502020202020204" pitchFamily="34" charset="0"/>
              </a:rPr>
              <a:t>8 teaspoons (32g)</a:t>
            </a:r>
          </a:p>
          <a:p>
            <a:pPr marL="285750" indent="-285750">
              <a:lnSpc>
                <a:spcPct val="150000"/>
              </a:lnSpc>
              <a:buFontTx/>
              <a:buChar char="-"/>
            </a:pPr>
            <a:r>
              <a:rPr lang="en-GB" sz="3000" b="1" dirty="0" smtClean="0">
                <a:solidFill>
                  <a:srgbClr val="C60000"/>
                </a:solidFill>
                <a:latin typeface="Century Gothic" panose="020B0502020202020204" pitchFamily="34" charset="0"/>
              </a:rPr>
              <a:t>12 teaspoons (48g)</a:t>
            </a:r>
          </a:p>
          <a:p>
            <a:pPr marL="285750" indent="-285750">
              <a:lnSpc>
                <a:spcPct val="150000"/>
              </a:lnSpc>
              <a:buFontTx/>
              <a:buChar char="-"/>
            </a:pPr>
            <a:r>
              <a:rPr lang="en-GB" sz="3000" b="1" dirty="0" smtClean="0">
                <a:solidFill>
                  <a:srgbClr val="C60000"/>
                </a:solidFill>
                <a:latin typeface="Century Gothic" panose="020B0502020202020204" pitchFamily="34" charset="0"/>
              </a:rPr>
              <a:t>14 teaspoons (55g)</a:t>
            </a:r>
          </a:p>
          <a:p>
            <a:endParaRPr lang="en-GB" sz="3000" b="1" dirty="0">
              <a:solidFill>
                <a:srgbClr val="FF0000"/>
              </a:solidFill>
              <a:latin typeface="Century Gothic" panose="020B0502020202020204" pitchFamily="34" charset="0"/>
            </a:endParaRPr>
          </a:p>
          <a:p>
            <a:endParaRPr lang="en-GB" sz="3000" b="1" dirty="0" smtClean="0">
              <a:solidFill>
                <a:srgbClr val="FF0000"/>
              </a:solidFill>
              <a:latin typeface="Century Gothic" panose="020B0502020202020204" pitchFamily="34" charset="0"/>
            </a:endParaRPr>
          </a:p>
          <a:p>
            <a:r>
              <a:rPr lang="en-GB" sz="2400" dirty="0">
                <a:latin typeface="Century Gothic" panose="020B0502020202020204" pitchFamily="34" charset="0"/>
              </a:rPr>
              <a:t>Accounting for a total of </a:t>
            </a:r>
            <a:r>
              <a:rPr lang="en-GB" sz="2400" b="1" dirty="0">
                <a:solidFill>
                  <a:srgbClr val="C60000"/>
                </a:solidFill>
                <a:latin typeface="Century Gothic" panose="020B0502020202020204" pitchFamily="34" charset="0"/>
              </a:rPr>
              <a:t>183% </a:t>
            </a:r>
            <a:r>
              <a:rPr lang="en-GB" sz="2400" dirty="0">
                <a:latin typeface="Century Gothic" panose="020B0502020202020204" pitchFamily="34" charset="0"/>
              </a:rPr>
              <a:t>of your </a:t>
            </a:r>
          </a:p>
          <a:p>
            <a:r>
              <a:rPr lang="en-GB" sz="2400" dirty="0">
                <a:latin typeface="Century Gothic" panose="020B0502020202020204" pitchFamily="34" charset="0"/>
              </a:rPr>
              <a:t>recommended daily amount</a:t>
            </a:r>
            <a:r>
              <a:rPr lang="en-GB" sz="2400" dirty="0" smtClean="0">
                <a:latin typeface="Century Gothic" panose="020B0502020202020204" pitchFamily="34" charset="0"/>
              </a:rPr>
              <a:t>…</a:t>
            </a:r>
            <a:endParaRPr lang="en-GB" sz="2400" dirty="0">
              <a:latin typeface="Century Gothic" panose="020B0502020202020204" pitchFamily="34" charset="0"/>
            </a:endParaRPr>
          </a:p>
        </p:txBody>
      </p:sp>
      <p:pic>
        <p:nvPicPr>
          <p:cNvPr id="1026" name="Picture 2" descr="http://a.dilcdn.com/bl/wp-content/uploads/sites/8/2013/06/iStock_000022733187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727" y="1555818"/>
            <a:ext cx="3091539" cy="4637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126" y="3251313"/>
            <a:ext cx="525019" cy="6008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7892" y="5890411"/>
            <a:ext cx="1704108" cy="603116"/>
          </a:xfrm>
          <a:prstGeom prst="rect">
            <a:avLst/>
          </a:prstGeom>
        </p:spPr>
      </p:pic>
    </p:spTree>
    <p:extLst>
      <p:ext uri="{BB962C8B-B14F-4D97-AF65-F5344CB8AC3E}">
        <p14:creationId xmlns:p14="http://schemas.microsoft.com/office/powerpoint/2010/main" val="359356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7882" y="617394"/>
            <a:ext cx="7933386" cy="476518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 name="TextBox 4"/>
          <p:cNvSpPr txBox="1"/>
          <p:nvPr/>
        </p:nvSpPr>
        <p:spPr>
          <a:xfrm>
            <a:off x="360000" y="900000"/>
            <a:ext cx="11472000" cy="4247317"/>
          </a:xfrm>
          <a:prstGeom prst="rect">
            <a:avLst/>
          </a:prstGeom>
          <a:noFill/>
        </p:spPr>
        <p:txBody>
          <a:bodyPr wrap="square" rtlCol="0">
            <a:spAutoFit/>
          </a:bodyPr>
          <a:lstStyle/>
          <a:p>
            <a:r>
              <a:rPr lang="en-GB" sz="3000" b="1" dirty="0" smtClean="0">
                <a:latin typeface="Century Gothic" panose="020B0502020202020204" pitchFamily="34" charset="0"/>
              </a:rPr>
              <a:t>Q: How much exercise would you need to take to burn off the Monster drink?</a:t>
            </a:r>
          </a:p>
          <a:p>
            <a:endParaRPr lang="en-GB" sz="3000" b="1" dirty="0" smtClean="0">
              <a:latin typeface="Century Gothic" panose="020B0502020202020204" pitchFamily="34" charset="0"/>
            </a:endParaRPr>
          </a:p>
          <a:p>
            <a:pPr marL="285750" indent="-285750">
              <a:lnSpc>
                <a:spcPct val="150000"/>
              </a:lnSpc>
              <a:buFontTx/>
              <a:buChar char="-"/>
            </a:pPr>
            <a:r>
              <a:rPr lang="en-GB" sz="3000" b="1" dirty="0" smtClean="0">
                <a:solidFill>
                  <a:srgbClr val="C60000"/>
                </a:solidFill>
                <a:latin typeface="Century Gothic" panose="020B0502020202020204" pitchFamily="34" charset="0"/>
              </a:rPr>
              <a:t>41 minute run </a:t>
            </a:r>
          </a:p>
          <a:p>
            <a:pPr marL="285750" indent="-285750">
              <a:lnSpc>
                <a:spcPct val="150000"/>
              </a:lnSpc>
              <a:buFontTx/>
              <a:buChar char="-"/>
            </a:pPr>
            <a:r>
              <a:rPr lang="en-GB" sz="3000" b="1" dirty="0" smtClean="0">
                <a:solidFill>
                  <a:srgbClr val="C60000"/>
                </a:solidFill>
                <a:latin typeface="Century Gothic" panose="020B0502020202020204" pitchFamily="34" charset="0"/>
              </a:rPr>
              <a:t>47 minutes swimming</a:t>
            </a:r>
          </a:p>
          <a:p>
            <a:pPr marL="285750" indent="-285750">
              <a:lnSpc>
                <a:spcPct val="150000"/>
              </a:lnSpc>
              <a:buFontTx/>
              <a:buChar char="-"/>
            </a:pPr>
            <a:r>
              <a:rPr lang="en-GB" sz="3000" b="1" dirty="0" smtClean="0">
                <a:solidFill>
                  <a:srgbClr val="C60000"/>
                </a:solidFill>
                <a:latin typeface="Century Gothic" panose="020B0502020202020204" pitchFamily="34" charset="0"/>
              </a:rPr>
              <a:t>101 minutes walking</a:t>
            </a:r>
          </a:p>
          <a:p>
            <a:pPr marL="285750" indent="-285750">
              <a:lnSpc>
                <a:spcPct val="150000"/>
              </a:lnSpc>
              <a:buFontTx/>
              <a:buChar char="-"/>
            </a:pPr>
            <a:r>
              <a:rPr lang="en-GB" sz="3000" b="1" dirty="0" smtClean="0">
                <a:solidFill>
                  <a:srgbClr val="C60000"/>
                </a:solidFill>
                <a:latin typeface="Century Gothic" panose="020B0502020202020204" pitchFamily="34" charset="0"/>
              </a:rPr>
              <a:t>Any of the above</a:t>
            </a:r>
            <a:endParaRPr lang="en-GB" sz="30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264" y="4361623"/>
            <a:ext cx="525019" cy="6008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684" y="3295137"/>
            <a:ext cx="2166230" cy="30346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7703" y="1732993"/>
            <a:ext cx="2533982" cy="253398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16892"/>
          <a:stretch/>
        </p:blipFill>
        <p:spPr>
          <a:xfrm flipH="1">
            <a:off x="8437390" y="1720313"/>
            <a:ext cx="3239583" cy="244686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271555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5">
                                            <p:txEl>
                                              <p:pRg st="0" end="0"/>
                                            </p:txEl>
                                          </p:spTgt>
                                        </p:tgtEl>
                                      </p:cBhvr>
                                    </p:animEffect>
                                    <p:set>
                                      <p:cBhvr>
                                        <p:cTn id="46" dur="1" fill="hold">
                                          <p:stCondLst>
                                            <p:cond delay="499"/>
                                          </p:stCondLst>
                                        </p:cTn>
                                        <p:tgtEl>
                                          <p:spTgt spid="5">
                                            <p:txEl>
                                              <p:pRg st="0" end="0"/>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
                                            <p:txEl>
                                              <p:pRg st="2" end="2"/>
                                            </p:txEl>
                                          </p:spTgt>
                                        </p:tgtEl>
                                      </p:cBhvr>
                                    </p:animEffect>
                                    <p:set>
                                      <p:cBhvr>
                                        <p:cTn id="49" dur="1" fill="hold">
                                          <p:stCondLst>
                                            <p:cond delay="499"/>
                                          </p:stCondLst>
                                        </p:cTn>
                                        <p:tgtEl>
                                          <p:spTgt spid="5">
                                            <p:txEl>
                                              <p:pRg st="2" end="2"/>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xEl>
                                              <p:pRg st="3" end="3"/>
                                            </p:txEl>
                                          </p:spTgt>
                                        </p:tgtEl>
                                      </p:cBhvr>
                                    </p:animEffect>
                                    <p:set>
                                      <p:cBhvr>
                                        <p:cTn id="52" dur="1" fill="hold">
                                          <p:stCondLst>
                                            <p:cond delay="499"/>
                                          </p:stCondLst>
                                        </p:cTn>
                                        <p:tgtEl>
                                          <p:spTgt spid="5">
                                            <p:txEl>
                                              <p:pRg st="3" end="3"/>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xEl>
                                              <p:pRg st="4" end="4"/>
                                            </p:txEl>
                                          </p:spTgt>
                                        </p:tgtEl>
                                      </p:cBhvr>
                                    </p:animEffect>
                                    <p:set>
                                      <p:cBhvr>
                                        <p:cTn id="55" dur="1" fill="hold">
                                          <p:stCondLst>
                                            <p:cond delay="499"/>
                                          </p:stCondLst>
                                        </p:cTn>
                                        <p:tgtEl>
                                          <p:spTgt spid="5">
                                            <p:txEl>
                                              <p:pRg st="4" end="4"/>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
                                            <p:txEl>
                                              <p:pRg st="5" end="5"/>
                                            </p:txEl>
                                          </p:spTgt>
                                        </p:tgtEl>
                                      </p:cBhvr>
                                    </p:animEffect>
                                    <p:set>
                                      <p:cBhvr>
                                        <p:cTn id="58" dur="1" fill="hold">
                                          <p:stCondLst>
                                            <p:cond delay="499"/>
                                          </p:stCondLst>
                                        </p:cTn>
                                        <p:tgtEl>
                                          <p:spTgt spid="5">
                                            <p:txEl>
                                              <p:pRg st="5" end="5"/>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5"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00" y="900000"/>
            <a:ext cx="11472000" cy="4755148"/>
          </a:xfrm>
          <a:prstGeom prst="rect">
            <a:avLst/>
          </a:prstGeom>
          <a:noFill/>
        </p:spPr>
        <p:txBody>
          <a:bodyPr wrap="square" rtlCol="0">
            <a:spAutoFit/>
          </a:bodyPr>
          <a:lstStyle/>
          <a:p>
            <a:r>
              <a:rPr lang="en-GB" sz="3000" b="1" dirty="0" smtClean="0">
                <a:latin typeface="Century Gothic" panose="020B0502020202020204" pitchFamily="34" charset="0"/>
              </a:rPr>
              <a:t>Q: How much sugar is in a ‘Massimo’ Costa Chai Latte? </a:t>
            </a:r>
          </a:p>
          <a:p>
            <a:endParaRPr lang="en-GB" sz="3000" b="1" dirty="0" smtClean="0">
              <a:latin typeface="Century Gothic" panose="020B0502020202020204" pitchFamily="34" charset="0"/>
            </a:endParaRPr>
          </a:p>
          <a:p>
            <a:pPr marL="285750" indent="-285750">
              <a:lnSpc>
                <a:spcPct val="150000"/>
              </a:lnSpc>
              <a:buFontTx/>
              <a:buChar char="-"/>
            </a:pPr>
            <a:r>
              <a:rPr lang="en-GB" sz="3000" b="1" dirty="0" smtClean="0">
                <a:solidFill>
                  <a:srgbClr val="C60000"/>
                </a:solidFill>
                <a:latin typeface="Century Gothic" panose="020B0502020202020204" pitchFamily="34" charset="0"/>
              </a:rPr>
              <a:t>14 teaspoons (56g)</a:t>
            </a:r>
          </a:p>
          <a:p>
            <a:pPr marL="285750" indent="-285750">
              <a:lnSpc>
                <a:spcPct val="150000"/>
              </a:lnSpc>
              <a:buFontTx/>
              <a:buChar char="-"/>
            </a:pPr>
            <a:r>
              <a:rPr lang="en-GB" sz="3000" b="1" dirty="0" smtClean="0">
                <a:solidFill>
                  <a:srgbClr val="C60000"/>
                </a:solidFill>
                <a:latin typeface="Century Gothic" panose="020B0502020202020204" pitchFamily="34" charset="0"/>
              </a:rPr>
              <a:t>17 teaspoons (68g)</a:t>
            </a:r>
          </a:p>
          <a:p>
            <a:pPr marL="285750" indent="-285750">
              <a:lnSpc>
                <a:spcPct val="150000"/>
              </a:lnSpc>
              <a:buFontTx/>
              <a:buChar char="-"/>
            </a:pPr>
            <a:r>
              <a:rPr lang="en-GB" sz="3000" b="1" dirty="0" smtClean="0">
                <a:solidFill>
                  <a:srgbClr val="C60000"/>
                </a:solidFill>
                <a:latin typeface="Century Gothic" panose="020B0502020202020204" pitchFamily="34" charset="0"/>
              </a:rPr>
              <a:t>20 teaspoons (80g)</a:t>
            </a:r>
          </a:p>
          <a:p>
            <a:endParaRPr lang="en-GB" sz="3000" b="1" dirty="0">
              <a:solidFill>
                <a:srgbClr val="FF0000"/>
              </a:solidFill>
              <a:latin typeface="Century Gothic" panose="020B0502020202020204" pitchFamily="34" charset="0"/>
            </a:endParaRPr>
          </a:p>
          <a:p>
            <a:endParaRPr lang="en-GB" sz="3000" b="1" dirty="0" smtClean="0">
              <a:solidFill>
                <a:srgbClr val="FF0000"/>
              </a:solidFill>
              <a:latin typeface="Century Gothic" panose="020B0502020202020204" pitchFamily="34" charset="0"/>
            </a:endParaRPr>
          </a:p>
          <a:p>
            <a:r>
              <a:rPr lang="en-GB" sz="2400" dirty="0">
                <a:latin typeface="Century Gothic" panose="020B0502020202020204" pitchFamily="34" charset="0"/>
              </a:rPr>
              <a:t>Accounting for a total of </a:t>
            </a:r>
            <a:r>
              <a:rPr lang="en-GB" sz="2400" b="1" dirty="0">
                <a:solidFill>
                  <a:srgbClr val="C60000"/>
                </a:solidFill>
                <a:latin typeface="Century Gothic" panose="020B0502020202020204" pitchFamily="34" charset="0"/>
              </a:rPr>
              <a:t>260%</a:t>
            </a:r>
            <a:r>
              <a:rPr lang="en-GB" sz="2400" b="1" dirty="0">
                <a:solidFill>
                  <a:srgbClr val="FF0000"/>
                </a:solidFill>
                <a:latin typeface="Century Gothic" panose="020B0502020202020204" pitchFamily="34" charset="0"/>
              </a:rPr>
              <a:t> </a:t>
            </a:r>
            <a:r>
              <a:rPr lang="en-GB" sz="2400" dirty="0">
                <a:latin typeface="Century Gothic" panose="020B0502020202020204" pitchFamily="34" charset="0"/>
              </a:rPr>
              <a:t>of your </a:t>
            </a:r>
          </a:p>
          <a:p>
            <a:r>
              <a:rPr lang="en-GB" sz="2400" dirty="0">
                <a:latin typeface="Century Gothic" panose="020B0502020202020204" pitchFamily="34" charset="0"/>
              </a:rPr>
              <a:t>recommended daily amount</a:t>
            </a:r>
            <a:r>
              <a:rPr lang="en-GB" sz="2400" dirty="0" smtClean="0">
                <a:latin typeface="Century Gothic" panose="020B0502020202020204" pitchFamily="34" charset="0"/>
              </a:rPr>
              <a:t>…</a:t>
            </a:r>
            <a:endParaRPr lang="en-GB" sz="24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238" y="3277574"/>
            <a:ext cx="525019" cy="6008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920" y="1685624"/>
            <a:ext cx="3491516" cy="489502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34303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
                                            <p:txEl>
                                              <p:pRg st="0" end="0"/>
                                            </p:txEl>
                                          </p:spTgt>
                                        </p:tgtEl>
                                      </p:cBhvr>
                                    </p:animEffect>
                                    <p:set>
                                      <p:cBhvr>
                                        <p:cTn id="41" dur="1" fill="hold">
                                          <p:stCondLst>
                                            <p:cond delay="499"/>
                                          </p:stCondLst>
                                        </p:cTn>
                                        <p:tgtEl>
                                          <p:spTgt spid="4">
                                            <p:txEl>
                                              <p:pRg st="0" end="0"/>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xEl>
                                              <p:pRg st="2" end="2"/>
                                            </p:txEl>
                                          </p:spTgt>
                                        </p:tgtEl>
                                      </p:cBhvr>
                                    </p:animEffect>
                                    <p:set>
                                      <p:cBhvr>
                                        <p:cTn id="44" dur="1" fill="hold">
                                          <p:stCondLst>
                                            <p:cond delay="499"/>
                                          </p:stCondLst>
                                        </p:cTn>
                                        <p:tgtEl>
                                          <p:spTgt spid="4">
                                            <p:txEl>
                                              <p:pRg st="2" end="2"/>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
                                            <p:txEl>
                                              <p:pRg st="3" end="3"/>
                                            </p:txEl>
                                          </p:spTgt>
                                        </p:tgtEl>
                                      </p:cBhvr>
                                    </p:animEffect>
                                    <p:set>
                                      <p:cBhvr>
                                        <p:cTn id="47" dur="1" fill="hold">
                                          <p:stCondLst>
                                            <p:cond delay="499"/>
                                          </p:stCondLst>
                                        </p:cTn>
                                        <p:tgtEl>
                                          <p:spTgt spid="4">
                                            <p:txEl>
                                              <p:pRg st="3" end="3"/>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xEl>
                                              <p:pRg st="4" end="4"/>
                                            </p:txEl>
                                          </p:spTgt>
                                        </p:tgtEl>
                                      </p:cBhvr>
                                    </p:animEffect>
                                    <p:set>
                                      <p:cBhvr>
                                        <p:cTn id="50" dur="1" fill="hold">
                                          <p:stCondLst>
                                            <p:cond delay="499"/>
                                          </p:stCondLst>
                                        </p:cTn>
                                        <p:tgtEl>
                                          <p:spTgt spid="4">
                                            <p:txEl>
                                              <p:pRg st="4" end="4"/>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
                                            <p:txEl>
                                              <p:pRg st="7" end="7"/>
                                            </p:txEl>
                                          </p:spTgt>
                                        </p:tgtEl>
                                      </p:cBhvr>
                                    </p:animEffect>
                                    <p:set>
                                      <p:cBhvr>
                                        <p:cTn id="53" dur="1" fill="hold">
                                          <p:stCondLst>
                                            <p:cond delay="499"/>
                                          </p:stCondLst>
                                        </p:cTn>
                                        <p:tgtEl>
                                          <p:spTgt spid="4">
                                            <p:txEl>
                                              <p:pRg st="7" end="7"/>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
                                            <p:txEl>
                                              <p:pRg st="8" end="8"/>
                                            </p:txEl>
                                          </p:spTgt>
                                        </p:tgtEl>
                                      </p:cBhvr>
                                    </p:animEffect>
                                    <p:set>
                                      <p:cBhvr>
                                        <p:cTn id="56" dur="1" fill="hold">
                                          <p:stCondLst>
                                            <p:cond delay="499"/>
                                          </p:stCondLst>
                                        </p:cTn>
                                        <p:tgtEl>
                                          <p:spTgt spid="4">
                                            <p:txEl>
                                              <p:pRg st="8" end="8"/>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0" y="890016"/>
            <a:ext cx="10728679" cy="4443569"/>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solidFill>
                  <a:srgbClr val="C60000"/>
                </a:solidFill>
              </a:rPr>
              <a:t>Has anyone noticed any difference in price or flavour of sugary drinks recently?</a:t>
            </a:r>
            <a:endParaRPr lang="en-GB" sz="7200" dirty="0">
              <a:solidFill>
                <a:srgbClr val="C6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27151462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1" y="1756064"/>
            <a:ext cx="10728679" cy="334587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smtClean="0">
                <a:solidFill>
                  <a:srgbClr val="C60000"/>
                </a:solidFill>
              </a:rPr>
              <a:t>Which group in the UK consumes the most sugar?</a:t>
            </a:r>
            <a:endParaRPr lang="en-GB" sz="7200" dirty="0">
              <a:solidFill>
                <a:srgbClr val="C6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14666038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exandraH\AppData\Local\Microsoft\Windows\Temporary Internet Files\Content.Outlook\XDSM8KDL\daily_added_sugar_v3 (2).gif"/>
          <p:cNvPicPr>
            <a:picLocks/>
          </p:cNvPicPr>
          <p:nvPr/>
        </p:nvPicPr>
        <p:blipFill>
          <a:blip r:embed="rId3">
            <a:extLst>
              <a:ext uri="{28A0092B-C50C-407E-A947-70E740481C1C}">
                <a14:useLocalDpi xmlns:a14="http://schemas.microsoft.com/office/drawing/2010/main" val="0"/>
              </a:ext>
            </a:extLst>
          </a:blip>
          <a:srcRect/>
          <a:stretch>
            <a:fillRect/>
          </a:stretch>
        </p:blipFill>
        <p:spPr>
          <a:xfrm>
            <a:off x="2210167" y="1532784"/>
            <a:ext cx="7771667" cy="4559598"/>
          </a:xfrm>
          <a:prstGeom prst="rect">
            <a:avLst/>
          </a:prstGeom>
          <a:noFill/>
          <a:ln>
            <a:noFill/>
          </a:ln>
        </p:spPr>
      </p:pic>
      <p:sp>
        <p:nvSpPr>
          <p:cNvPr id="5" name="Title 1"/>
          <p:cNvSpPr txBox="1">
            <a:spLocks/>
          </p:cNvSpPr>
          <p:nvPr/>
        </p:nvSpPr>
        <p:spPr>
          <a:xfrm>
            <a:off x="360000" y="9000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dirty="0" smtClean="0">
                <a:solidFill>
                  <a:srgbClr val="C60000"/>
                </a:solidFill>
                <a:latin typeface="Century Gothic" panose="020B0502020202020204" pitchFamily="34" charset="0"/>
              </a:rPr>
              <a:t>Consumption of sugar in the UK</a:t>
            </a:r>
            <a:endParaRPr lang="en-GB" sz="3000" b="1" dirty="0">
              <a:solidFill>
                <a:srgbClr val="C60000"/>
              </a:solidFill>
              <a:latin typeface="Century Gothic" panose="020B0502020202020204" pitchFamily="34" charset="0"/>
            </a:endParaRPr>
          </a:p>
        </p:txBody>
      </p:sp>
      <p:sp>
        <p:nvSpPr>
          <p:cNvPr id="8" name="Oval 7"/>
          <p:cNvSpPr/>
          <p:nvPr/>
        </p:nvSpPr>
        <p:spPr>
          <a:xfrm>
            <a:off x="5448747" y="1684612"/>
            <a:ext cx="1260000" cy="1260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1833311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6" presetClass="emph" presetSubtype="0" repeatCount="5000" fill="hold" grpId="1"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1491</Words>
  <Application>Microsoft Office PowerPoint</Application>
  <PresentationFormat>Widescreen</PresentationFormat>
  <Paragraphs>208</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Gibson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Bradshaw</dc:creator>
  <cp:lastModifiedBy>Beth Bradshaw</cp:lastModifiedBy>
  <cp:revision>139</cp:revision>
  <cp:lastPrinted>2016-06-13T15:35:37Z</cp:lastPrinted>
  <dcterms:created xsi:type="dcterms:W3CDTF">2016-03-01T10:35:41Z</dcterms:created>
  <dcterms:modified xsi:type="dcterms:W3CDTF">2018-06-08T10:17:50Z</dcterms:modified>
</cp:coreProperties>
</file>