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3"/>
  </p:notesMasterIdLst>
  <p:sldIdLst>
    <p:sldId id="479" r:id="rId2"/>
    <p:sldId id="304" r:id="rId3"/>
    <p:sldId id="483" r:id="rId4"/>
    <p:sldId id="456" r:id="rId5"/>
    <p:sldId id="482" r:id="rId6"/>
    <p:sldId id="484" r:id="rId7"/>
    <p:sldId id="471" r:id="rId8"/>
    <p:sldId id="473" r:id="rId9"/>
    <p:sldId id="454" r:id="rId10"/>
    <p:sldId id="457" r:id="rId11"/>
    <p:sldId id="461" r:id="rId12"/>
    <p:sldId id="476" r:id="rId13"/>
    <p:sldId id="426" r:id="rId14"/>
    <p:sldId id="436" r:id="rId15"/>
    <p:sldId id="432" r:id="rId16"/>
    <p:sldId id="439" r:id="rId17"/>
    <p:sldId id="440" r:id="rId18"/>
    <p:sldId id="442" r:id="rId19"/>
    <p:sldId id="444" r:id="rId20"/>
    <p:sldId id="481" r:id="rId21"/>
    <p:sldId id="4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Holt" initials="AH" lastIdx="15" clrIdx="0">
    <p:extLst>
      <p:ext uri="{19B8F6BF-5375-455C-9EA6-DF929625EA0E}">
        <p15:presenceInfo xmlns:p15="http://schemas.microsoft.com/office/powerpoint/2012/main" userId="S::alex.holt@foodactive.org.uk::1a9edbd4-a532-4df6-a850-e4a63ea668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32A"/>
    <a:srgbClr val="404040"/>
    <a:srgbClr val="FD4F00"/>
    <a:srgbClr val="C60000"/>
    <a:srgbClr val="00FFFF"/>
    <a:srgbClr val="FF33CC"/>
    <a:srgbClr val="8ECBAA"/>
    <a:srgbClr val="F7E3B0"/>
    <a:srgbClr val="C2985C"/>
    <a:srgbClr val="DE3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54" autoAdjust="0"/>
    <p:restoredTop sz="87437" autoAdjust="0"/>
  </p:normalViewPr>
  <p:slideViewPr>
    <p:cSldViewPr snapToGrid="0">
      <p:cViewPr varScale="1">
        <p:scale>
          <a:sx n="75" d="100"/>
          <a:sy n="75" d="100"/>
        </p:scale>
        <p:origin x="60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DCFCB-98A9-419D-9E60-AE4C79525A0F}" type="datetimeFigureOut">
              <a:rPr lang="en-GB" smtClean="0"/>
              <a:t>21/05/2022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59D52-70FB-4DF4-B74E-575B594E285D}" type="slidenum">
              <a:rPr lang="en-GB" smtClean="0"/>
              <a:t>‹#›</a:t>
            </a:fld>
            <a:endParaRPr lang="en-GB"/>
          </a:p>
        </p:txBody>
      </p:sp>
    </p:spTree>
    <p:extLst>
      <p:ext uri="{BB962C8B-B14F-4D97-AF65-F5344CB8AC3E}">
        <p14:creationId xmlns:p14="http://schemas.microsoft.com/office/powerpoint/2010/main" val="384709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The most common plastic item found in UK rivers is plastic bottles. Ask the pupils to put their hands up if they buy a plastic bottle every day.</a:t>
            </a:r>
          </a:p>
        </p:txBody>
      </p:sp>
      <p:sp>
        <p:nvSpPr>
          <p:cNvPr id="4" name="Slide Number Placeholder 3"/>
          <p:cNvSpPr>
            <a:spLocks noGrp="1"/>
          </p:cNvSpPr>
          <p:nvPr>
            <p:ph type="sldNum" sz="quarter" idx="10"/>
          </p:nvPr>
        </p:nvSpPr>
        <p:spPr/>
        <p:txBody>
          <a:bodyPr/>
          <a:lstStyle/>
          <a:p>
            <a:fld id="{C5A257C5-F34A-49E7-A33E-C6245D3F952D}" type="slidenum">
              <a:rPr lang="en-GB" smtClean="0"/>
              <a:t>2</a:t>
            </a:fld>
            <a:endParaRPr lang="en-GB"/>
          </a:p>
        </p:txBody>
      </p:sp>
    </p:spTree>
    <p:extLst>
      <p:ext uri="{BB962C8B-B14F-4D97-AF65-F5344CB8AC3E}">
        <p14:creationId xmlns:p14="http://schemas.microsoft.com/office/powerpoint/2010/main" val="72419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Ask the pupils whether they can guess how long it takes for a plastic bottle to biodegrade in the oceans. Reveal the table – the answer is 450. Explain that if plastic bottles were disposed into the ocean in 1570, they would only be decomposed now – all the way back during Queen Elizabeth the first’s reign!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Explain that plastics can survive for hundreds of years as it is not biodegradable and hard to decompose. This varies between the type of plastic, and plastic bottles take the second longest time to bio-degrade – which is up to 450 years. Ask the pupils whether anything surprises them here and whether they think this is a long time. </a:t>
            </a:r>
          </a:p>
        </p:txBody>
      </p:sp>
      <p:sp>
        <p:nvSpPr>
          <p:cNvPr id="4" name="Slide Number Placeholder 3"/>
          <p:cNvSpPr>
            <a:spLocks noGrp="1"/>
          </p:cNvSpPr>
          <p:nvPr>
            <p:ph type="sldNum" sz="quarter" idx="5"/>
          </p:nvPr>
        </p:nvSpPr>
        <p:spPr/>
        <p:txBody>
          <a:bodyPr/>
          <a:lstStyle/>
          <a:p>
            <a:fld id="{91959D52-70FB-4DF4-B74E-575B594E285D}" type="slidenum">
              <a:rPr lang="en-GB" smtClean="0"/>
              <a:t>11</a:t>
            </a:fld>
            <a:endParaRPr lang="en-GB"/>
          </a:p>
        </p:txBody>
      </p:sp>
    </p:spTree>
    <p:extLst>
      <p:ext uri="{BB962C8B-B14F-4D97-AF65-F5344CB8AC3E}">
        <p14:creationId xmlns:p14="http://schemas.microsoft.com/office/powerpoint/2010/main" val="107886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Talk through the various ways plastic pollution is a problem with the students one by one;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Microplastics are plastic bottles and other types of plastic broken down into very small pieces, which have now been found in every corner of the globe and have found their way into our drinking water and food chain which could be harmful to our health.</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Entanglement affects seals, whales, turtles, and other animals are strangled by abandoned fishing gear or discarded six-pack rings.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Starvation occurs as when an animals stomachs are so packed with plastics reduce the urge to eat, causing starvation.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Digestion problems occur when animals eat plastics, such as bottles or bags, cannot be digested or passed by an animal so it stays in the gut. </a:t>
            </a:r>
            <a:endParaRPr lang="en-GB"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ndParaRPr>
          </a:p>
        </p:txBody>
      </p:sp>
      <p:sp>
        <p:nvSpPr>
          <p:cNvPr id="4" name="Slide Number Placeholder 3"/>
          <p:cNvSpPr>
            <a:spLocks noGrp="1"/>
          </p:cNvSpPr>
          <p:nvPr>
            <p:ph type="sldNum" sz="quarter" idx="5"/>
          </p:nvPr>
        </p:nvSpPr>
        <p:spPr/>
        <p:txBody>
          <a:bodyPr/>
          <a:lstStyle/>
          <a:p>
            <a:fld id="{91959D52-70FB-4DF4-B74E-575B594E285D}" type="slidenum">
              <a:rPr lang="en-GB" smtClean="0"/>
              <a:t>12</a:t>
            </a:fld>
            <a:endParaRPr lang="en-GB"/>
          </a:p>
        </p:txBody>
      </p:sp>
    </p:spTree>
    <p:extLst>
      <p:ext uri="{BB962C8B-B14F-4D97-AF65-F5344CB8AC3E}">
        <p14:creationId xmlns:p14="http://schemas.microsoft.com/office/powerpoint/2010/main" val="346219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also mention that you can save a lot of money over the year by swapping from a regularly buying bottled drinks for a reusable water bottle. </a:t>
            </a:r>
            <a:endParaRPr lang="en-US" dirty="0"/>
          </a:p>
        </p:txBody>
      </p:sp>
      <p:sp>
        <p:nvSpPr>
          <p:cNvPr id="4" name="Slide Number Placeholder 3"/>
          <p:cNvSpPr>
            <a:spLocks noGrp="1"/>
          </p:cNvSpPr>
          <p:nvPr>
            <p:ph type="sldNum" sz="quarter" idx="5"/>
          </p:nvPr>
        </p:nvSpPr>
        <p:spPr/>
        <p:txBody>
          <a:bodyPr/>
          <a:lstStyle/>
          <a:p>
            <a:fld id="{91959D52-70FB-4DF4-B74E-575B594E285D}" type="slidenum">
              <a:rPr lang="en-GB" smtClean="0"/>
              <a:t>13</a:t>
            </a:fld>
            <a:endParaRPr lang="en-GB"/>
          </a:p>
        </p:txBody>
      </p:sp>
    </p:spTree>
    <p:extLst>
      <p:ext uri="{BB962C8B-B14F-4D97-AF65-F5344CB8AC3E}">
        <p14:creationId xmlns:p14="http://schemas.microsoft.com/office/powerpoint/2010/main" val="471200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the students what they see and whether this shocks them. </a:t>
            </a:r>
            <a:endParaRPr lang="en-GB" dirty="0"/>
          </a:p>
          <a:p>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14</a:t>
            </a:fld>
            <a:endParaRPr lang="en-GB"/>
          </a:p>
        </p:txBody>
      </p:sp>
    </p:spTree>
    <p:extLst>
      <p:ext uri="{BB962C8B-B14F-4D97-AF65-F5344CB8AC3E}">
        <p14:creationId xmlns:p14="http://schemas.microsoft.com/office/powerpoint/2010/main" val="76953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the students what they see and whether this shocks them. </a:t>
            </a:r>
            <a:endParaRPr lang="en-GB" dirty="0"/>
          </a:p>
          <a:p>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15</a:t>
            </a:fld>
            <a:endParaRPr lang="en-GB"/>
          </a:p>
        </p:txBody>
      </p:sp>
    </p:spTree>
    <p:extLst>
      <p:ext uri="{BB962C8B-B14F-4D97-AF65-F5344CB8AC3E}">
        <p14:creationId xmlns:p14="http://schemas.microsoft.com/office/powerpoint/2010/main" val="189475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It’s time to </a:t>
            </a:r>
            <a:r>
              <a:rPr lang="en-GB" sz="1200" b="1" kern="1200" dirty="0">
                <a:solidFill>
                  <a:schemeClr val="tx1"/>
                </a:solidFill>
                <a:effectLst/>
                <a:latin typeface="+mn-lt"/>
                <a:ea typeface="+mn-ea"/>
                <a:cs typeface="+mn-cs"/>
              </a:rPr>
              <a:t>GULP.</a:t>
            </a:r>
            <a:r>
              <a:rPr lang="en-GB" sz="1200" kern="1200" dirty="0">
                <a:solidFill>
                  <a:schemeClr val="tx1"/>
                </a:solidFill>
                <a:effectLst/>
                <a:latin typeface="+mn-lt"/>
                <a:ea typeface="+mn-ea"/>
                <a:cs typeface="+mn-cs"/>
              </a:rPr>
              <a:t>  Read through the bullet points on the slide one by one. </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Remind students how many said they buy a plastic bottle every day, and this is contributing to the 35 million figure which equates to the weight as 12 blue whales. </a:t>
            </a:r>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16</a:t>
            </a:fld>
            <a:endParaRPr lang="en-GB"/>
          </a:p>
        </p:txBody>
      </p:sp>
    </p:spTree>
    <p:extLst>
      <p:ext uri="{BB962C8B-B14F-4D97-AF65-F5344CB8AC3E}">
        <p14:creationId xmlns:p14="http://schemas.microsoft.com/office/powerpoint/2010/main" val="1551015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revealing the text, ask the pupils what they can do to help tackle some of the issues covered in today’s session. Explain there are 3 simple R’s that we can do to help reduce the impact of plastic bottles on our environment. </a:t>
            </a:r>
          </a:p>
          <a:p>
            <a:endParaRPr lang="en-GB" dirty="0"/>
          </a:p>
          <a:p>
            <a:r>
              <a:rPr lang="en-GB" dirty="0"/>
              <a:t>Firstly, we can reduce our use of plastic bottles but stopping buying sugary and bottled drinks. </a:t>
            </a:r>
          </a:p>
        </p:txBody>
      </p:sp>
      <p:sp>
        <p:nvSpPr>
          <p:cNvPr id="4" name="Slide Number Placeholder 3"/>
          <p:cNvSpPr>
            <a:spLocks noGrp="1"/>
          </p:cNvSpPr>
          <p:nvPr>
            <p:ph type="sldNum" sz="quarter" idx="5"/>
          </p:nvPr>
        </p:nvSpPr>
        <p:spPr/>
        <p:txBody>
          <a:bodyPr/>
          <a:lstStyle/>
          <a:p>
            <a:fld id="{91959D52-70FB-4DF4-B74E-575B594E285D}" type="slidenum">
              <a:rPr lang="en-GB" smtClean="0"/>
              <a:t>17</a:t>
            </a:fld>
            <a:endParaRPr lang="en-GB"/>
          </a:p>
        </p:txBody>
      </p:sp>
    </p:spTree>
    <p:extLst>
      <p:ext uri="{BB962C8B-B14F-4D97-AF65-F5344CB8AC3E}">
        <p14:creationId xmlns:p14="http://schemas.microsoft.com/office/powerpoint/2010/main" val="2433859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through the bullet points in the slide as to where you can refill your water bottle. Ask the pupils if there is anywhere missing and who currently carries round a water bottle with them, and where they usually fill it 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latin typeface="Arial" panose="020B0604020202020204" pitchFamily="34" charset="0"/>
                <a:cs typeface="Arial" panose="020B0604020202020204" pitchFamily="34" charset="0"/>
              </a:rPr>
              <a:t>Look out for water fountains when you are out and about – where can you find one?</a:t>
            </a:r>
          </a:p>
          <a:p>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18</a:t>
            </a:fld>
            <a:endParaRPr lang="en-GB"/>
          </a:p>
        </p:txBody>
      </p:sp>
    </p:spTree>
    <p:extLst>
      <p:ext uri="{BB962C8B-B14F-4D97-AF65-F5344CB8AC3E}">
        <p14:creationId xmlns:p14="http://schemas.microsoft.com/office/powerpoint/2010/main" val="2367635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Ask the pupils why they need to drink water – what are the benefits to our health (before revealing the bullet points)</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Read through the notes on the slide, stressing the importance of keeping hydrated. Throughout the day we lose a lot of water, can anyone tell me how? (prompt for answers such as through sweat, urine, illness). Emphasise that it is important therefore to make sure we drink plenty of water – and refilling our water bottles is a great way to achieve this. </a:t>
            </a:r>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19</a:t>
            </a:fld>
            <a:endParaRPr lang="en-GB"/>
          </a:p>
        </p:txBody>
      </p:sp>
    </p:spTree>
    <p:extLst>
      <p:ext uri="{BB962C8B-B14F-4D97-AF65-F5344CB8AC3E}">
        <p14:creationId xmlns:p14="http://schemas.microsoft.com/office/powerpoint/2010/main" val="75233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through the notes on the slide, stressing the importance of drinking lots of water each day. Throughout the day we lose a lot of water, can anyone tell me how? (prompt for answers such as through sweat, urine, illness). Emphasise that it is important therefore to make sure we drink plenty of water – and refilling our water bottles is a great way to do this. </a:t>
            </a:r>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20</a:t>
            </a:fld>
            <a:endParaRPr lang="en-GB"/>
          </a:p>
        </p:txBody>
      </p:sp>
    </p:spTree>
    <p:extLst>
      <p:ext uri="{BB962C8B-B14F-4D97-AF65-F5344CB8AC3E}">
        <p14:creationId xmlns:p14="http://schemas.microsoft.com/office/powerpoint/2010/main" val="158059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The most common plastic item found in UK rivers is plastic bottles. Ask the pupils to put their hands up if they buy a plastic bottle every day.</a:t>
            </a:r>
          </a:p>
        </p:txBody>
      </p:sp>
      <p:sp>
        <p:nvSpPr>
          <p:cNvPr id="4" name="Slide Number Placeholder 3"/>
          <p:cNvSpPr>
            <a:spLocks noGrp="1"/>
          </p:cNvSpPr>
          <p:nvPr>
            <p:ph type="sldNum" sz="quarter" idx="10"/>
          </p:nvPr>
        </p:nvSpPr>
        <p:spPr/>
        <p:txBody>
          <a:bodyPr/>
          <a:lstStyle/>
          <a:p>
            <a:fld id="{C5A257C5-F34A-49E7-A33E-C6245D3F952D}" type="slidenum">
              <a:rPr lang="en-GB" smtClean="0"/>
              <a:t>3</a:t>
            </a:fld>
            <a:endParaRPr lang="en-GB"/>
          </a:p>
        </p:txBody>
      </p:sp>
    </p:spTree>
    <p:extLst>
      <p:ext uri="{BB962C8B-B14F-4D97-AF65-F5344CB8AC3E}">
        <p14:creationId xmlns:p14="http://schemas.microsoft.com/office/powerpoint/2010/main" val="139638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Talk through the bullet points on the slide to provide some context on just how many plastic bottles are used a globally every year. </a:t>
            </a:r>
          </a:p>
        </p:txBody>
      </p:sp>
      <p:sp>
        <p:nvSpPr>
          <p:cNvPr id="4" name="Slide Number Placeholder 3"/>
          <p:cNvSpPr>
            <a:spLocks noGrp="1"/>
          </p:cNvSpPr>
          <p:nvPr>
            <p:ph type="sldNum" sz="quarter" idx="5"/>
          </p:nvPr>
        </p:nvSpPr>
        <p:spPr/>
        <p:txBody>
          <a:bodyPr/>
          <a:lstStyle/>
          <a:p>
            <a:fld id="{91959D52-70FB-4DF4-B74E-575B594E285D}" type="slidenum">
              <a:rPr lang="en-GB" smtClean="0"/>
              <a:t>4</a:t>
            </a:fld>
            <a:endParaRPr lang="en-GB"/>
          </a:p>
        </p:txBody>
      </p:sp>
    </p:spTree>
    <p:extLst>
      <p:ext uri="{BB962C8B-B14F-4D97-AF65-F5344CB8AC3E}">
        <p14:creationId xmlns:p14="http://schemas.microsoft.com/office/powerpoint/2010/main" val="240643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Source: https://www.un.org/sites/un2.un.org/files/fastfacts-what-is-climate-change.pdf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Read through the bullet points one by one. </a:t>
            </a:r>
          </a:p>
        </p:txBody>
      </p:sp>
      <p:sp>
        <p:nvSpPr>
          <p:cNvPr id="4" name="Slide Number Placeholder 3"/>
          <p:cNvSpPr>
            <a:spLocks noGrp="1"/>
          </p:cNvSpPr>
          <p:nvPr>
            <p:ph type="sldNum" sz="quarter" idx="5"/>
          </p:nvPr>
        </p:nvSpPr>
        <p:spPr/>
        <p:txBody>
          <a:bodyPr/>
          <a:lstStyle/>
          <a:p>
            <a:fld id="{91959D52-70FB-4DF4-B74E-575B594E285D}" type="slidenum">
              <a:rPr lang="en-GB" smtClean="0"/>
              <a:t>5</a:t>
            </a:fld>
            <a:endParaRPr lang="en-GB"/>
          </a:p>
        </p:txBody>
      </p:sp>
    </p:spTree>
    <p:extLst>
      <p:ext uri="{BB962C8B-B14F-4D97-AF65-F5344CB8AC3E}">
        <p14:creationId xmlns:p14="http://schemas.microsoft.com/office/powerpoint/2010/main" val="174489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Ask the pupils to think about the lifecycle of a plastic bottle – from it’s production to ending up on our supermarket shelves. Then ask how they think plastic bottles impact upon climate change. </a:t>
            </a:r>
          </a:p>
        </p:txBody>
      </p:sp>
      <p:sp>
        <p:nvSpPr>
          <p:cNvPr id="4" name="Slide Number Placeholder 3"/>
          <p:cNvSpPr>
            <a:spLocks noGrp="1"/>
          </p:cNvSpPr>
          <p:nvPr>
            <p:ph type="sldNum" sz="quarter" idx="5"/>
          </p:nvPr>
        </p:nvSpPr>
        <p:spPr/>
        <p:txBody>
          <a:bodyPr/>
          <a:lstStyle/>
          <a:p>
            <a:fld id="{91959D52-70FB-4DF4-B74E-575B594E285D}" type="slidenum">
              <a:rPr lang="en-GB" smtClean="0"/>
              <a:t>6</a:t>
            </a:fld>
            <a:endParaRPr lang="en-GB"/>
          </a:p>
        </p:txBody>
      </p:sp>
    </p:spTree>
    <p:extLst>
      <p:ext uri="{BB962C8B-B14F-4D97-AF65-F5344CB8AC3E}">
        <p14:creationId xmlns:p14="http://schemas.microsoft.com/office/powerpoint/2010/main" val="391885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Read through section by section, the lifecycle and energy demands of a humble plastic bottle. </a:t>
            </a:r>
            <a:endParaRPr lang="en-GB" dirty="0"/>
          </a:p>
          <a:p>
            <a:endParaRPr lang="en-GB" dirty="0"/>
          </a:p>
          <a:p>
            <a:r>
              <a:rPr lang="en-GB" dirty="0"/>
              <a:t>Ask the pupils whether they can remember what PET stands for and who is was created by – the answer is </a:t>
            </a:r>
            <a:r>
              <a:rPr lang="en-US" sz="1200" dirty="0">
                <a:solidFill>
                  <a:schemeClr val="tx1">
                    <a:lumMod val="75000"/>
                    <a:lumOff val="25000"/>
                  </a:schemeClr>
                </a:solidFill>
                <a:latin typeface="Arial" panose="020B0604020202020204" pitchFamily="34" charset="0"/>
                <a:cs typeface="Arial" panose="020B0604020202020204" pitchFamily="34" charset="0"/>
              </a:rPr>
              <a:t>polyethylene terephthalate and Nathaniel Wyeth. </a:t>
            </a:r>
            <a:endParaRPr lang="en-GB" dirty="0"/>
          </a:p>
        </p:txBody>
      </p:sp>
      <p:sp>
        <p:nvSpPr>
          <p:cNvPr id="4" name="Slide Number Placeholder 3"/>
          <p:cNvSpPr>
            <a:spLocks noGrp="1"/>
          </p:cNvSpPr>
          <p:nvPr>
            <p:ph type="sldNum" sz="quarter" idx="5"/>
          </p:nvPr>
        </p:nvSpPr>
        <p:spPr/>
        <p:txBody>
          <a:bodyPr/>
          <a:lstStyle/>
          <a:p>
            <a:fld id="{91959D52-70FB-4DF4-B74E-575B594E285D}" type="slidenum">
              <a:rPr lang="en-GB" smtClean="0"/>
              <a:t>7</a:t>
            </a:fld>
            <a:endParaRPr lang="en-GB"/>
          </a:p>
        </p:txBody>
      </p:sp>
    </p:spTree>
    <p:extLst>
      <p:ext uri="{BB962C8B-B14F-4D97-AF65-F5344CB8AC3E}">
        <p14:creationId xmlns:p14="http://schemas.microsoft.com/office/powerpoint/2010/main" val="420747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a:t>Ask the pupils to think about what happens to plastic bottles when we have finished with them. Answers may include in the bin, recycled, reuse, littered</a:t>
            </a:r>
          </a:p>
        </p:txBody>
      </p:sp>
      <p:sp>
        <p:nvSpPr>
          <p:cNvPr id="4" name="Slide Number Placeholder 3"/>
          <p:cNvSpPr>
            <a:spLocks noGrp="1"/>
          </p:cNvSpPr>
          <p:nvPr>
            <p:ph type="sldNum" sz="quarter" idx="10"/>
          </p:nvPr>
        </p:nvSpPr>
        <p:spPr/>
        <p:txBody>
          <a:bodyPr/>
          <a:lstStyle/>
          <a:p>
            <a:fld id="{C5A257C5-F34A-49E7-A33E-C6245D3F952D}" type="slidenum">
              <a:rPr lang="en-GB" smtClean="0"/>
              <a:t>8</a:t>
            </a:fld>
            <a:endParaRPr lang="en-GB"/>
          </a:p>
        </p:txBody>
      </p:sp>
    </p:spTree>
    <p:extLst>
      <p:ext uri="{BB962C8B-B14F-4D97-AF65-F5344CB8AC3E}">
        <p14:creationId xmlns:p14="http://schemas.microsoft.com/office/powerpoint/2010/main" val="188786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Read through the different examples of where plastic bottles typically end up on our planet.  Landfill, oceans, rivers, recycled </a:t>
            </a:r>
          </a:p>
        </p:txBody>
      </p:sp>
      <p:sp>
        <p:nvSpPr>
          <p:cNvPr id="4" name="Slide Number Placeholder 3"/>
          <p:cNvSpPr>
            <a:spLocks noGrp="1"/>
          </p:cNvSpPr>
          <p:nvPr>
            <p:ph type="sldNum" sz="quarter" idx="5"/>
          </p:nvPr>
        </p:nvSpPr>
        <p:spPr/>
        <p:txBody>
          <a:bodyPr/>
          <a:lstStyle/>
          <a:p>
            <a:fld id="{91959D52-70FB-4DF4-B74E-575B594E285D}" type="slidenum">
              <a:rPr lang="en-GB" smtClean="0"/>
              <a:t>9</a:t>
            </a:fld>
            <a:endParaRPr lang="en-GB"/>
          </a:p>
        </p:txBody>
      </p:sp>
    </p:spTree>
    <p:extLst>
      <p:ext uri="{BB962C8B-B14F-4D97-AF65-F5344CB8AC3E}">
        <p14:creationId xmlns:p14="http://schemas.microsoft.com/office/powerpoint/2010/main" val="277206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revealing the bullet points, ask the pupils how they think plastic bottles end up in our rivers and oceans. </a:t>
            </a:r>
          </a:p>
          <a:p>
            <a:endParaRPr lang="en-GB" dirty="0"/>
          </a:p>
          <a:p>
            <a:r>
              <a:rPr lang="en-GB" dirty="0"/>
              <a:t>Reveal the bullet points one by one. Ask the pupils if they ever see plastic bottles littered on their journey to school or near home. </a:t>
            </a:r>
          </a:p>
        </p:txBody>
      </p:sp>
      <p:sp>
        <p:nvSpPr>
          <p:cNvPr id="4" name="Slide Number Placeholder 3"/>
          <p:cNvSpPr>
            <a:spLocks noGrp="1"/>
          </p:cNvSpPr>
          <p:nvPr>
            <p:ph type="sldNum" sz="quarter" idx="5"/>
          </p:nvPr>
        </p:nvSpPr>
        <p:spPr/>
        <p:txBody>
          <a:bodyPr/>
          <a:lstStyle/>
          <a:p>
            <a:fld id="{91959D52-70FB-4DF4-B74E-575B594E285D}" type="slidenum">
              <a:rPr lang="en-GB" smtClean="0"/>
              <a:t>10</a:t>
            </a:fld>
            <a:endParaRPr lang="en-GB"/>
          </a:p>
        </p:txBody>
      </p:sp>
    </p:spTree>
    <p:extLst>
      <p:ext uri="{BB962C8B-B14F-4D97-AF65-F5344CB8AC3E}">
        <p14:creationId xmlns:p14="http://schemas.microsoft.com/office/powerpoint/2010/main" val="234540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DFD03-BAAC-4049-9691-3703EE83737B}" type="datetimeFigureOut">
              <a:rPr lang="en-GB" smtClean="0"/>
              <a:t>21/05/2022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D52220-264E-4E80-A3F6-11638D027CEB}" type="slidenum">
              <a:rPr lang="en-GB" smtClean="0"/>
              <a:t>‹#›</a:t>
            </a:fld>
            <a:endParaRPr lang="en-GB"/>
          </a:p>
        </p:txBody>
      </p:sp>
    </p:spTree>
    <p:extLst>
      <p:ext uri="{BB962C8B-B14F-4D97-AF65-F5344CB8AC3E}">
        <p14:creationId xmlns:p14="http://schemas.microsoft.com/office/powerpoint/2010/main" val="25861890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rot="16200000">
            <a:off x="3886200" y="1600200"/>
            <a:ext cx="6857998" cy="3657602"/>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247068624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AutoShape 2"/>
          <p:cNvSpPr>
            <a:spLocks noChangeArrowheads="1"/>
          </p:cNvSpPr>
          <p:nvPr userDrawn="1"/>
        </p:nvSpPr>
        <p:spPr bwMode="auto">
          <a:xfrm>
            <a:off x="0" y="5143500"/>
            <a:ext cx="9144000" cy="171450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399160685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rot="10800000">
            <a:off x="0" y="0"/>
            <a:ext cx="9144000" cy="342900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11423312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ULP 1">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rot="10800000">
            <a:off x="0" y="0"/>
            <a:ext cx="9144000" cy="205368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
        <p:nvSpPr>
          <p:cNvPr id="2" name="Parallelogram 1"/>
          <p:cNvSpPr/>
          <p:nvPr userDrawn="1"/>
        </p:nvSpPr>
        <p:spPr>
          <a:xfrm>
            <a:off x="2819400" y="-1"/>
            <a:ext cx="4826000" cy="2053681"/>
          </a:xfrm>
          <a:prstGeom prst="parallelogram">
            <a:avLst>
              <a:gd name="adj" fmla="val 80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702935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ULP 1">
    <p:spTree>
      <p:nvGrpSpPr>
        <p:cNvPr id="1" name=""/>
        <p:cNvGrpSpPr/>
        <p:nvPr/>
      </p:nvGrpSpPr>
      <p:grpSpPr>
        <a:xfrm>
          <a:off x="0" y="0"/>
          <a:ext cx="0" cy="0"/>
          <a:chOff x="0" y="0"/>
          <a:chExt cx="0" cy="0"/>
        </a:xfrm>
      </p:grpSpPr>
      <p:sp>
        <p:nvSpPr>
          <p:cNvPr id="5" name="Parallelogram 4"/>
          <p:cNvSpPr/>
          <p:nvPr userDrawn="1"/>
        </p:nvSpPr>
        <p:spPr>
          <a:xfrm rot="21359745">
            <a:off x="-119141" y="325079"/>
            <a:ext cx="9382281" cy="2053681"/>
          </a:xfrm>
          <a:prstGeom prst="parallelogram">
            <a:avLst>
              <a:gd name="adj" fmla="val 8088"/>
            </a:avLst>
          </a:prstGeom>
          <a:solidFill>
            <a:srgbClr val="D1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arallelogram 1"/>
          <p:cNvSpPr/>
          <p:nvPr userDrawn="1"/>
        </p:nvSpPr>
        <p:spPr>
          <a:xfrm>
            <a:off x="2819400" y="-1"/>
            <a:ext cx="4826000" cy="2703839"/>
          </a:xfrm>
          <a:prstGeom prst="parallelogram">
            <a:avLst>
              <a:gd name="adj" fmla="val 80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30020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ULP 2">
    <p:spTree>
      <p:nvGrpSpPr>
        <p:cNvPr id="1" name=""/>
        <p:cNvGrpSpPr/>
        <p:nvPr/>
      </p:nvGrpSpPr>
      <p:grpSpPr>
        <a:xfrm>
          <a:off x="0" y="0"/>
          <a:ext cx="0" cy="0"/>
          <a:chOff x="0" y="0"/>
          <a:chExt cx="0" cy="0"/>
        </a:xfrm>
      </p:grpSpPr>
      <p:sp>
        <p:nvSpPr>
          <p:cNvPr id="3" name="AutoShape 2"/>
          <p:cNvSpPr>
            <a:spLocks noChangeArrowheads="1"/>
          </p:cNvSpPr>
          <p:nvPr userDrawn="1"/>
        </p:nvSpPr>
        <p:spPr bwMode="auto">
          <a:xfrm rot="10800000">
            <a:off x="0" y="0"/>
            <a:ext cx="9144000" cy="2053680"/>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424332064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ULP 3">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rot="5400000">
            <a:off x="-1143001" y="1143003"/>
            <a:ext cx="6857998" cy="4572001"/>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208412317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ULP 4">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rot="16200000" flipV="1">
            <a:off x="-1600200" y="1600203"/>
            <a:ext cx="6857998" cy="3657602"/>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363380796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AutoShape 2"/>
          <p:cNvSpPr>
            <a:spLocks noChangeArrowheads="1"/>
          </p:cNvSpPr>
          <p:nvPr userDrawn="1"/>
        </p:nvSpPr>
        <p:spPr bwMode="auto">
          <a:xfrm rot="16200000" flipV="1">
            <a:off x="-1905000" y="1905003"/>
            <a:ext cx="6857998" cy="3048002"/>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178733945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AutoShape 2"/>
          <p:cNvSpPr>
            <a:spLocks noChangeArrowheads="1"/>
          </p:cNvSpPr>
          <p:nvPr userDrawn="1"/>
        </p:nvSpPr>
        <p:spPr bwMode="auto">
          <a:xfrm rot="16200000">
            <a:off x="3429002" y="1143003"/>
            <a:ext cx="6857998" cy="4572001"/>
          </a:xfrm>
          <a:prstGeom prst="flowChartManualInput">
            <a:avLst/>
          </a:prstGeom>
          <a:solidFill>
            <a:srgbClr val="D1232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42806407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DFD03-BAAC-4049-9691-3703EE83737B}" type="datetimeFigureOut">
              <a:rPr lang="en-GB" smtClean="0"/>
              <a:t>21/05/2022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52220-264E-4E80-A3F6-11638D027CEB}" type="slidenum">
              <a:rPr lang="en-GB" smtClean="0"/>
              <a:t>‹#›</a:t>
            </a:fld>
            <a:endParaRPr lang="en-GB"/>
          </a:p>
        </p:txBody>
      </p:sp>
    </p:spTree>
    <p:extLst>
      <p:ext uri="{BB962C8B-B14F-4D97-AF65-F5344CB8AC3E}">
        <p14:creationId xmlns:p14="http://schemas.microsoft.com/office/powerpoint/2010/main" val="3187075274"/>
      </p:ext>
    </p:extLst>
  </p:cSld>
  <p:clrMap bg1="lt1" tx1="dk1" bg2="lt2" tx2="dk2" accent1="accent1" accent2="accent2" accent3="accent3" accent4="accent4" accent5="accent5" accent6="accent6" hlink="hlink" folHlink="folHlink"/>
  <p:sldLayoutIdLst>
    <p:sldLayoutId id="2147483687" r:id="rId1"/>
    <p:sldLayoutId id="2147483692" r:id="rId2"/>
    <p:sldLayoutId id="2147483695" r:id="rId3"/>
    <p:sldLayoutId id="2147483696" r:id="rId4"/>
    <p:sldLayoutId id="2147483694" r:id="rId5"/>
    <p:sldLayoutId id="2147483660" r:id="rId6"/>
    <p:sldLayoutId id="2147483676" r:id="rId7"/>
    <p:sldLayoutId id="2147483678" r:id="rId8"/>
    <p:sldLayoutId id="2147483650" r:id="rId9"/>
    <p:sldLayoutId id="2147483677" r:id="rId10"/>
    <p:sldLayoutId id="2147483652"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giveuplovingpop.org.uk/"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ter, outdoor, ground, beach&#10;&#10;Description automatically generated">
            <a:extLst>
              <a:ext uri="{FF2B5EF4-FFF2-40B4-BE49-F238E27FC236}">
                <a16:creationId xmlns:a16="http://schemas.microsoft.com/office/drawing/2014/main" id="{2687E476-CE74-43CE-81C8-EDEFBD707C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Rounded Corners 3">
            <a:extLst>
              <a:ext uri="{FF2B5EF4-FFF2-40B4-BE49-F238E27FC236}">
                <a16:creationId xmlns:a16="http://schemas.microsoft.com/office/drawing/2014/main" id="{7077A379-0253-4E9E-B14A-30A48208F6D7}"/>
              </a:ext>
            </a:extLst>
          </p:cNvPr>
          <p:cNvSpPr/>
          <p:nvPr/>
        </p:nvSpPr>
        <p:spPr>
          <a:xfrm rot="21348675">
            <a:off x="4033520" y="203200"/>
            <a:ext cx="4957199" cy="3713480"/>
          </a:xfrm>
          <a:prstGeom prst="roundRect">
            <a:avLst/>
          </a:prstGeom>
          <a:solidFill>
            <a:srgbClr val="D1232A"/>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Box 2">
            <a:extLst>
              <a:ext uri="{FF2B5EF4-FFF2-40B4-BE49-F238E27FC236}">
                <a16:creationId xmlns:a16="http://schemas.microsoft.com/office/drawing/2014/main" id="{FDE68F0D-0881-48ED-A87E-F48E2C832149}"/>
              </a:ext>
            </a:extLst>
          </p:cNvPr>
          <p:cNvSpPr txBox="1">
            <a:spLocks noChangeArrowheads="1"/>
          </p:cNvSpPr>
          <p:nvPr/>
        </p:nvSpPr>
        <p:spPr bwMode="auto">
          <a:xfrm rot="21278921">
            <a:off x="4521695" y="1652560"/>
            <a:ext cx="4265801" cy="6722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lnSpc>
                <a:spcPct val="110000"/>
              </a:lnSpc>
              <a:spcBef>
                <a:spcPct val="0"/>
              </a:spcBef>
              <a:spcAft>
                <a:spcPct val="0"/>
              </a:spcAft>
            </a:pPr>
            <a:r>
              <a:rPr lang="en-GB" altLang="en-US" sz="4000" b="1" dirty="0">
                <a:solidFill>
                  <a:srgbClr val="FFFFFF"/>
                </a:solidFill>
                <a:effectLst>
                  <a:outerShdw blurRad="50800" dist="38100" dir="2700000" algn="tl" rotWithShape="0">
                    <a:prstClr val="black">
                      <a:alpha val="40000"/>
                    </a:prstClr>
                  </a:outerShdw>
                </a:effectLst>
                <a:latin typeface="Century Gothic" panose="020B0502020202020204" pitchFamily="34" charset="0"/>
              </a:rPr>
              <a:t>Reduce, Reuse, Refill, Repeat</a:t>
            </a:r>
            <a:endParaRPr lang="en-US" altLang="en-US" sz="4000" b="1" dirty="0">
              <a:solidFill>
                <a:srgbClr val="D1232A"/>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6" name="Picture 3">
            <a:extLst>
              <a:ext uri="{FF2B5EF4-FFF2-40B4-BE49-F238E27FC236}">
                <a16:creationId xmlns:a16="http://schemas.microsoft.com/office/drawing/2014/main" id="{41A61E95-D081-4C8A-A884-3CD69F90D166}"/>
              </a:ext>
            </a:extLst>
          </p:cNvPr>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rot="21303740">
            <a:off x="6342862" y="503227"/>
            <a:ext cx="2163399" cy="7956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2">
            <a:extLst>
              <a:ext uri="{FF2B5EF4-FFF2-40B4-BE49-F238E27FC236}">
                <a16:creationId xmlns:a16="http://schemas.microsoft.com/office/drawing/2014/main" id="{C3DF7FB1-F839-4740-8C13-5721C3DCF499}"/>
              </a:ext>
            </a:extLst>
          </p:cNvPr>
          <p:cNvSpPr txBox="1">
            <a:spLocks noChangeArrowheads="1"/>
          </p:cNvSpPr>
          <p:nvPr/>
        </p:nvSpPr>
        <p:spPr bwMode="auto">
          <a:xfrm rot="21278921">
            <a:off x="4695651" y="3035178"/>
            <a:ext cx="4265801" cy="6722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lnSpc>
                <a:spcPct val="110000"/>
              </a:lnSpc>
              <a:spcBef>
                <a:spcPct val="0"/>
              </a:spcBef>
              <a:spcAft>
                <a:spcPct val="0"/>
              </a:spcAft>
            </a:pPr>
            <a:r>
              <a:rPr lang="en-GB" altLang="en-US" sz="2800" b="1" dirty="0">
                <a:solidFill>
                  <a:srgbClr val="FFFFFF"/>
                </a:solidFill>
                <a:latin typeface="Century Gothic" panose="020B0502020202020204" pitchFamily="34" charset="0"/>
              </a:rPr>
              <a:t>KS3 ASSEMBLY</a:t>
            </a:r>
            <a:endParaRPr lang="en-US" altLang="en-US" sz="2800" b="1" dirty="0">
              <a:solidFill>
                <a:srgbClr val="D1232A"/>
              </a:solidFill>
              <a:latin typeface="Century Gothic" panose="020B0502020202020204" pitchFamily="34" charset="0"/>
            </a:endParaRPr>
          </a:p>
        </p:txBody>
      </p:sp>
    </p:spTree>
    <p:extLst>
      <p:ext uri="{BB962C8B-B14F-4D97-AF65-F5344CB8AC3E}">
        <p14:creationId xmlns:p14="http://schemas.microsoft.com/office/powerpoint/2010/main" val="607044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mph" presetSubtype="0" repeatCount="2000" fill="hold" nodeType="after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par>
                                <p:cTn id="25" presetID="26"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0E899C-90B6-A44C-BA32-4A601D12DA07}"/>
              </a:ext>
            </a:extLst>
          </p:cNvPr>
          <p:cNvSpPr/>
          <p:nvPr/>
        </p:nvSpPr>
        <p:spPr>
          <a:xfrm>
            <a:off x="165142" y="2391896"/>
            <a:ext cx="8886474" cy="3785652"/>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tx1">
                    <a:lumMod val="75000"/>
                    <a:lumOff val="25000"/>
                  </a:schemeClr>
                </a:solidFill>
                <a:latin typeface="Century Gothic" panose="020B0502020202020204" pitchFamily="34" charset="0"/>
                <a:cs typeface="Arial" panose="020B0604020202020204" pitchFamily="34" charset="0"/>
              </a:rPr>
              <a:t>Plastic put in the bin ends up in landfill. On its way, because plastic is so light, rubbish is </a:t>
            </a:r>
            <a:r>
              <a:rPr lang="en-US" sz="2400" dirty="0">
                <a:solidFill>
                  <a:srgbClr val="C00000"/>
                </a:solidFill>
                <a:latin typeface="Century Gothic" panose="020B0502020202020204" pitchFamily="34" charset="0"/>
                <a:cs typeface="Arial" panose="020B0604020202020204" pitchFamily="34" charset="0"/>
              </a:rPr>
              <a:t>often blown away.</a:t>
            </a:r>
          </a:p>
          <a:p>
            <a:pPr marL="342900" indent="-342900">
              <a:buFont typeface="Arial" panose="020B0604020202020204" pitchFamily="34" charset="0"/>
              <a:buChar char="•"/>
            </a:pPr>
            <a:endParaRPr lang="en-US" sz="2400" dirty="0">
              <a:solidFill>
                <a:schemeClr val="tx1">
                  <a:lumMod val="75000"/>
                  <a:lumOff val="25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C00000"/>
                </a:solidFill>
                <a:latin typeface="Century Gothic" panose="020B0502020202020204" pitchFamily="34" charset="0"/>
                <a:cs typeface="Arial" panose="020B0604020202020204" pitchFamily="34" charset="0"/>
              </a:rPr>
              <a:t>Littering</a:t>
            </a:r>
            <a:r>
              <a:rPr lang="en-US" sz="2400" dirty="0">
                <a:solidFill>
                  <a:schemeClr val="tx1">
                    <a:lumMod val="75000"/>
                    <a:lumOff val="25000"/>
                  </a:schemeClr>
                </a:solidFill>
                <a:latin typeface="Century Gothic" panose="020B0502020202020204" pitchFamily="34" charset="0"/>
                <a:cs typeface="Arial" panose="020B0604020202020204" pitchFamily="34" charset="0"/>
              </a:rPr>
              <a:t> – litter doesn’t stay on the street, rainwater and wind carries it into streams and rivers, where it goes down drains, which end up in the ocean. </a:t>
            </a:r>
          </a:p>
          <a:p>
            <a:pPr marL="342900" indent="-342900">
              <a:buFont typeface="Arial" panose="020B0604020202020204" pitchFamily="34" charset="0"/>
              <a:buChar char="•"/>
            </a:pPr>
            <a:endParaRPr lang="en-US" sz="2400" dirty="0">
              <a:solidFill>
                <a:schemeClr val="tx1">
                  <a:lumMod val="75000"/>
                  <a:lumOff val="25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lumMod val="75000"/>
                    <a:lumOff val="25000"/>
                  </a:schemeClr>
                </a:solidFill>
                <a:latin typeface="Century Gothic" panose="020B0502020202020204" pitchFamily="34" charset="0"/>
                <a:cs typeface="Arial" panose="020B0604020202020204" pitchFamily="34" charset="0"/>
              </a:rPr>
              <a:t>It is estimated that </a:t>
            </a:r>
            <a:r>
              <a:rPr lang="en-US" sz="2400" dirty="0">
                <a:solidFill>
                  <a:srgbClr val="D1232A"/>
                </a:solidFill>
                <a:latin typeface="Century Gothic" panose="020B0502020202020204" pitchFamily="34" charset="0"/>
                <a:cs typeface="Arial" panose="020B0604020202020204" pitchFamily="34" charset="0"/>
              </a:rPr>
              <a:t>700,000</a:t>
            </a:r>
            <a:r>
              <a:rPr lang="en-US" sz="2400" dirty="0">
                <a:solidFill>
                  <a:schemeClr val="tx1">
                    <a:lumMod val="75000"/>
                    <a:lumOff val="25000"/>
                  </a:schemeClr>
                </a:solidFill>
                <a:latin typeface="Century Gothic" panose="020B0502020202020204" pitchFamily="34" charset="0"/>
                <a:cs typeface="Arial" panose="020B0604020202020204" pitchFamily="34" charset="0"/>
              </a:rPr>
              <a:t> plastic bottles</a:t>
            </a:r>
          </a:p>
          <a:p>
            <a:r>
              <a:rPr lang="en-US" sz="2400" dirty="0">
                <a:solidFill>
                  <a:schemeClr val="tx1">
                    <a:lumMod val="75000"/>
                    <a:lumOff val="25000"/>
                  </a:schemeClr>
                </a:solidFill>
                <a:latin typeface="Century Gothic" panose="020B0502020202020204" pitchFamily="34" charset="0"/>
                <a:cs typeface="Arial" panose="020B0604020202020204" pitchFamily="34" charset="0"/>
              </a:rPr>
              <a:t>    are littered every day in the UK – the equivalent of around </a:t>
            </a:r>
            <a:r>
              <a:rPr lang="en-US" sz="2400" dirty="0">
                <a:solidFill>
                  <a:srgbClr val="D1232A"/>
                </a:solidFill>
                <a:latin typeface="Century Gothic" panose="020B0502020202020204" pitchFamily="34" charset="0"/>
                <a:cs typeface="Arial" panose="020B0604020202020204" pitchFamily="34" charset="0"/>
              </a:rPr>
              <a:t>15 garbage trucks worth</a:t>
            </a:r>
            <a:r>
              <a:rPr lang="en-US" sz="2400" dirty="0">
                <a:solidFill>
                  <a:schemeClr val="tx1">
                    <a:lumMod val="75000"/>
                    <a:lumOff val="25000"/>
                  </a:schemeClr>
                </a:solidFill>
                <a:latin typeface="Century Gothic" panose="020B0502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B17BA2B1-0D94-B044-A59A-8C47EC587BF9}"/>
              </a:ext>
            </a:extLst>
          </p:cNvPr>
          <p:cNvSpPr/>
          <p:nvPr/>
        </p:nvSpPr>
        <p:spPr>
          <a:xfrm rot="21365024">
            <a:off x="208795" y="277768"/>
            <a:ext cx="8522307" cy="1569660"/>
          </a:xfrm>
          <a:prstGeom prst="rect">
            <a:avLst/>
          </a:prstGeom>
        </p:spPr>
        <p:txBody>
          <a:bodyPr wrap="square">
            <a:spAutoFit/>
          </a:bodyPr>
          <a:lstStyle/>
          <a:p>
            <a:pPr algn="ctr" eaLnBrk="0" fontAlgn="base" hangingPunct="0">
              <a:spcBef>
                <a:spcPct val="0"/>
              </a:spcBef>
              <a:spcAft>
                <a:spcPct val="0"/>
              </a:spcAft>
            </a:pPr>
            <a:r>
              <a:rPr lang="en-GB" altLang="en-US" sz="48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t>How do plastic bottles reach our rivers and oceans?</a:t>
            </a:r>
            <a:endParaRPr lang="en-US" altLang="en-US" sz="4800" b="1" spc="-150" dirty="0">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1970134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02274" y="2086170"/>
            <a:ext cx="8539451" cy="439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457200" indent="-457200" eaLnBrk="0" fontAlgn="base" hangingPunct="0">
              <a:lnSpc>
                <a:spcPct val="120000"/>
              </a:lnSpc>
              <a:spcBef>
                <a:spcPct val="0"/>
              </a:spcBef>
              <a:spcAft>
                <a:spcPct val="0"/>
              </a:spcAft>
              <a:buClr>
                <a:srgbClr val="D1232A"/>
              </a:buClr>
              <a:buFont typeface="Arial" panose="020B0604020202020204" pitchFamily="34" charset="0"/>
              <a:buChar char="•"/>
            </a:pPr>
            <a:endParaRPr lang="en-GB" alt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 Box 2"/>
          <p:cNvSpPr txBox="1">
            <a:spLocks noChangeArrowheads="1"/>
          </p:cNvSpPr>
          <p:nvPr/>
        </p:nvSpPr>
        <p:spPr bwMode="auto">
          <a:xfrm rot="21406640">
            <a:off x="-96789" y="15491"/>
            <a:ext cx="9144000"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br>
              <a:rPr lang="en-GB" altLang="en-US" sz="48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br>
            <a:r>
              <a:rPr lang="en-GB" altLang="en-US" sz="48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t>How long do plastic bottles stay in the ocean for?</a:t>
            </a:r>
            <a:endParaRPr lang="en-US" altLang="en-US" sz="4800" b="1" spc="-150" dirty="0">
              <a:effectLst>
                <a:outerShdw blurRad="50800" dist="38100" dir="2700000" algn="tl" rotWithShape="0">
                  <a:prstClr val="black">
                    <a:alpha val="40000"/>
                  </a:prstClr>
                </a:outerShdw>
              </a:effectLst>
              <a:latin typeface="Century Gothic" panose="020B0502020202020204" pitchFamily="34" charset="0"/>
            </a:endParaRPr>
          </a:p>
        </p:txBody>
      </p:sp>
      <p:pic>
        <p:nvPicPr>
          <p:cNvPr id="20" name="Picture 19">
            <a:extLst>
              <a:ext uri="{FF2B5EF4-FFF2-40B4-BE49-F238E27FC236}">
                <a16:creationId xmlns:a16="http://schemas.microsoft.com/office/drawing/2014/main" id="{FD794E3E-1DF1-4C01-BF9B-A55C0721C92F}"/>
              </a:ext>
            </a:extLst>
          </p:cNvPr>
          <p:cNvPicPr>
            <a:picLocks noChangeAspect="1"/>
          </p:cNvPicPr>
          <p:nvPr/>
        </p:nvPicPr>
        <p:blipFill rotWithShape="1">
          <a:blip r:embed="rId3"/>
          <a:srcRect t="2574" b="12856"/>
          <a:stretch/>
        </p:blipFill>
        <p:spPr>
          <a:xfrm>
            <a:off x="575210" y="1954530"/>
            <a:ext cx="7993579" cy="4609788"/>
          </a:xfrm>
          <a:prstGeom prst="rect">
            <a:avLst/>
          </a:prstGeom>
          <a:effectLst>
            <a:softEdge rad="63500"/>
          </a:effectLst>
        </p:spPr>
      </p:pic>
      <p:sp>
        <p:nvSpPr>
          <p:cNvPr id="23" name="Rectangular Callout 10">
            <a:extLst>
              <a:ext uri="{FF2B5EF4-FFF2-40B4-BE49-F238E27FC236}">
                <a16:creationId xmlns:a16="http://schemas.microsoft.com/office/drawing/2014/main" id="{82AFC6F3-6022-4851-BA1F-F6439EA0EE11}"/>
              </a:ext>
            </a:extLst>
          </p:cNvPr>
          <p:cNvSpPr/>
          <p:nvPr/>
        </p:nvSpPr>
        <p:spPr>
          <a:xfrm flipH="1">
            <a:off x="5577837" y="2611990"/>
            <a:ext cx="3263888" cy="1794039"/>
          </a:xfrm>
          <a:prstGeom prst="wedgeRectCallout">
            <a:avLst>
              <a:gd name="adj1" fmla="val 118260"/>
              <a:gd name="adj2" fmla="val 120330"/>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spc="-150" dirty="0">
                <a:solidFill>
                  <a:sysClr val="windowText" lastClr="000000"/>
                </a:solidFill>
                <a:latin typeface="Century Gothic" panose="020B0502020202020204" pitchFamily="34" charset="0"/>
              </a:rPr>
              <a:t>A plastic bottle which ended up in the ocean in 1570 – when Queen Elizabeth I was queen would only have decomposed now!</a:t>
            </a:r>
          </a:p>
        </p:txBody>
      </p:sp>
      <p:sp>
        <p:nvSpPr>
          <p:cNvPr id="2" name="Oval 1">
            <a:extLst>
              <a:ext uri="{FF2B5EF4-FFF2-40B4-BE49-F238E27FC236}">
                <a16:creationId xmlns:a16="http://schemas.microsoft.com/office/drawing/2014/main" id="{7446ECED-BD90-476E-9E02-FC6D5CF62581}"/>
              </a:ext>
            </a:extLst>
          </p:cNvPr>
          <p:cNvSpPr/>
          <p:nvPr/>
        </p:nvSpPr>
        <p:spPr>
          <a:xfrm>
            <a:off x="1075858" y="5492307"/>
            <a:ext cx="2328530" cy="62732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41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500"/>
                            </p:stCondLst>
                            <p:childTnLst>
                              <p:par>
                                <p:cTn id="18" presetID="32" presetClass="emph" presetSubtype="0" fill="hold" grpId="0" nodeType="afterEffect">
                                  <p:stCondLst>
                                    <p:cond delay="0"/>
                                  </p:stCondLst>
                                  <p:childTnLst>
                                    <p:animRot by="120000">
                                      <p:cBhvr>
                                        <p:cTn id="19" dur="100" fill="hold">
                                          <p:stCondLst>
                                            <p:cond delay="0"/>
                                          </p:stCondLst>
                                        </p:cTn>
                                        <p:tgtEl>
                                          <p:spTgt spid="2"/>
                                        </p:tgtEl>
                                        <p:attrNameLst>
                                          <p:attrName>r</p:attrName>
                                        </p:attrNameLst>
                                      </p:cBhvr>
                                    </p:animRot>
                                    <p:animRot by="-240000">
                                      <p:cBhvr>
                                        <p:cTn id="20" dur="200" fill="hold">
                                          <p:stCondLst>
                                            <p:cond delay="200"/>
                                          </p:stCondLst>
                                        </p:cTn>
                                        <p:tgtEl>
                                          <p:spTgt spid="2"/>
                                        </p:tgtEl>
                                        <p:attrNameLst>
                                          <p:attrName>r</p:attrName>
                                        </p:attrNameLst>
                                      </p:cBhvr>
                                    </p:animRot>
                                    <p:animRot by="240000">
                                      <p:cBhvr>
                                        <p:cTn id="21" dur="200" fill="hold">
                                          <p:stCondLst>
                                            <p:cond delay="400"/>
                                          </p:stCondLst>
                                        </p:cTn>
                                        <p:tgtEl>
                                          <p:spTgt spid="2"/>
                                        </p:tgtEl>
                                        <p:attrNameLst>
                                          <p:attrName>r</p:attrName>
                                        </p:attrNameLst>
                                      </p:cBhvr>
                                    </p:animRot>
                                    <p:animRot by="-240000">
                                      <p:cBhvr>
                                        <p:cTn id="22" dur="200" fill="hold">
                                          <p:stCondLst>
                                            <p:cond delay="600"/>
                                          </p:stCondLst>
                                        </p:cTn>
                                        <p:tgtEl>
                                          <p:spTgt spid="2"/>
                                        </p:tgtEl>
                                        <p:attrNameLst>
                                          <p:attrName>r</p:attrName>
                                        </p:attrNameLst>
                                      </p:cBhvr>
                                    </p:animRot>
                                    <p:animRot by="120000">
                                      <p:cBhvr>
                                        <p:cTn id="23" dur="200" fill="hold">
                                          <p:stCondLst>
                                            <p:cond delay="800"/>
                                          </p:stCondLst>
                                        </p:cTn>
                                        <p:tgtEl>
                                          <p:spTgt spid="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1000" fill="hold"/>
                                        <p:tgtEl>
                                          <p:spTgt spid="23"/>
                                        </p:tgtEl>
                                        <p:attrNameLst>
                                          <p:attrName>ppt_w</p:attrName>
                                        </p:attrNameLst>
                                      </p:cBhvr>
                                      <p:tavLst>
                                        <p:tav tm="0">
                                          <p:val>
                                            <p:fltVal val="0"/>
                                          </p:val>
                                        </p:tav>
                                        <p:tav tm="100000">
                                          <p:val>
                                            <p:strVal val="#ppt_w"/>
                                          </p:val>
                                        </p:tav>
                                      </p:tavLst>
                                    </p:anim>
                                    <p:anim calcmode="lin" valueType="num">
                                      <p:cBhvr>
                                        <p:cTn id="34" dur="1000" fill="hold"/>
                                        <p:tgtEl>
                                          <p:spTgt spid="23"/>
                                        </p:tgtEl>
                                        <p:attrNameLst>
                                          <p:attrName>ppt_h</p:attrName>
                                        </p:attrNameLst>
                                      </p:cBhvr>
                                      <p:tavLst>
                                        <p:tav tm="0">
                                          <p:val>
                                            <p:fltVal val="0"/>
                                          </p:val>
                                        </p:tav>
                                        <p:tav tm="100000">
                                          <p:val>
                                            <p:strVal val="#ppt_h"/>
                                          </p:val>
                                        </p:tav>
                                      </p:tavLst>
                                    </p:anim>
                                    <p:animEffect transition="in" filter="fade">
                                      <p:cBhvr>
                                        <p:cTn id="35" dur="1000"/>
                                        <p:tgtEl>
                                          <p:spTgt spid="23"/>
                                        </p:tgtEl>
                                      </p:cBhvr>
                                    </p:animEffect>
                                  </p:childTnLst>
                                </p:cTn>
                              </p:par>
                            </p:childTnLst>
                          </p:cTn>
                        </p:par>
                        <p:par>
                          <p:cTn id="36" fill="hold">
                            <p:stCondLst>
                              <p:cond delay="1500"/>
                            </p:stCondLst>
                            <p:childTnLst>
                              <p:par>
                                <p:cTn id="37" presetID="32" presetClass="emph" presetSubtype="0" fill="hold" grpId="1" nodeType="afterEffect">
                                  <p:stCondLst>
                                    <p:cond delay="0"/>
                                  </p:stCondLst>
                                  <p:childTnLst>
                                    <p:animRot by="120000">
                                      <p:cBhvr>
                                        <p:cTn id="38" dur="100" fill="hold">
                                          <p:stCondLst>
                                            <p:cond delay="0"/>
                                          </p:stCondLst>
                                        </p:cTn>
                                        <p:tgtEl>
                                          <p:spTgt spid="23"/>
                                        </p:tgtEl>
                                        <p:attrNameLst>
                                          <p:attrName>r</p:attrName>
                                        </p:attrNameLst>
                                      </p:cBhvr>
                                    </p:animRot>
                                    <p:animRot by="-240000">
                                      <p:cBhvr>
                                        <p:cTn id="39" dur="200" fill="hold">
                                          <p:stCondLst>
                                            <p:cond delay="200"/>
                                          </p:stCondLst>
                                        </p:cTn>
                                        <p:tgtEl>
                                          <p:spTgt spid="23"/>
                                        </p:tgtEl>
                                        <p:attrNameLst>
                                          <p:attrName>r</p:attrName>
                                        </p:attrNameLst>
                                      </p:cBhvr>
                                    </p:animRot>
                                    <p:animRot by="240000">
                                      <p:cBhvr>
                                        <p:cTn id="40" dur="200" fill="hold">
                                          <p:stCondLst>
                                            <p:cond delay="400"/>
                                          </p:stCondLst>
                                        </p:cTn>
                                        <p:tgtEl>
                                          <p:spTgt spid="23"/>
                                        </p:tgtEl>
                                        <p:attrNameLst>
                                          <p:attrName>r</p:attrName>
                                        </p:attrNameLst>
                                      </p:cBhvr>
                                    </p:animRot>
                                    <p:animRot by="-240000">
                                      <p:cBhvr>
                                        <p:cTn id="41" dur="200" fill="hold">
                                          <p:stCondLst>
                                            <p:cond delay="600"/>
                                          </p:stCondLst>
                                        </p:cTn>
                                        <p:tgtEl>
                                          <p:spTgt spid="23"/>
                                        </p:tgtEl>
                                        <p:attrNameLst>
                                          <p:attrName>r</p:attrName>
                                        </p:attrNameLst>
                                      </p:cBhvr>
                                    </p:animRot>
                                    <p:animRot by="120000">
                                      <p:cBhvr>
                                        <p:cTn id="42"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bldLvl="5"/>
      <p:bldP spid="23" grpId="0" animBg="1"/>
      <p:bldP spid="23" grpId="1"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97403" y="1757785"/>
            <a:ext cx="8539451" cy="439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457200" indent="-457200" eaLnBrk="0" fontAlgn="base" hangingPunct="0">
              <a:lnSpc>
                <a:spcPct val="120000"/>
              </a:lnSpc>
              <a:spcBef>
                <a:spcPct val="0"/>
              </a:spcBef>
              <a:spcAft>
                <a:spcPct val="0"/>
              </a:spcAft>
              <a:buClr>
                <a:srgbClr val="D1232A"/>
              </a:buClr>
              <a:buFont typeface="Arial" panose="020B0604020202020204" pitchFamily="34" charset="0"/>
              <a:buChar char="•"/>
            </a:pPr>
            <a:endParaRPr lang="en-GB" alt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 Box 2"/>
          <p:cNvSpPr txBox="1">
            <a:spLocks noChangeArrowheads="1"/>
          </p:cNvSpPr>
          <p:nvPr/>
        </p:nvSpPr>
        <p:spPr bwMode="auto">
          <a:xfrm>
            <a:off x="-138192" y="-249349"/>
            <a:ext cx="9144000"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br>
              <a:rPr lang="en-GB" altLang="en-US" sz="50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br>
            <a:r>
              <a:rPr lang="en-GB" altLang="en-US" sz="50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t>Where do they end up?</a:t>
            </a:r>
            <a:endParaRPr lang="en-US" altLang="en-US" sz="5000" b="1" spc="-150" dirty="0">
              <a:effectLst>
                <a:outerShdw blurRad="50800" dist="38100" dir="2700000" algn="tl" rotWithShape="0">
                  <a:prstClr val="black">
                    <a:alpha val="40000"/>
                  </a:prstClr>
                </a:outerShdw>
              </a:effectLst>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3E844699-D3CB-4B29-9FC0-05ED3D40FE13}"/>
              </a:ext>
            </a:extLst>
          </p:cNvPr>
          <p:cNvSpPr/>
          <p:nvPr/>
        </p:nvSpPr>
        <p:spPr>
          <a:xfrm>
            <a:off x="829237" y="144862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D83719B2-D326-4462-A8EB-A040633F7B60}"/>
              </a:ext>
            </a:extLst>
          </p:cNvPr>
          <p:cNvSpPr/>
          <p:nvPr/>
        </p:nvSpPr>
        <p:spPr>
          <a:xfrm>
            <a:off x="4663443" y="144862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78C69DD8-C970-418F-A2AD-FE3B0D0D11F3}"/>
              </a:ext>
            </a:extLst>
          </p:cNvPr>
          <p:cNvSpPr/>
          <p:nvPr/>
        </p:nvSpPr>
        <p:spPr>
          <a:xfrm>
            <a:off x="829235" y="396775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37BCD492-179D-4A96-BA0A-0987100BF1ED}"/>
              </a:ext>
            </a:extLst>
          </p:cNvPr>
          <p:cNvSpPr/>
          <p:nvPr/>
        </p:nvSpPr>
        <p:spPr>
          <a:xfrm>
            <a:off x="4663443" y="396775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91B7D22-7F48-4138-A1F7-06D8EA8848F3}"/>
              </a:ext>
            </a:extLst>
          </p:cNvPr>
          <p:cNvSpPr txBox="1"/>
          <p:nvPr/>
        </p:nvSpPr>
        <p:spPr>
          <a:xfrm>
            <a:off x="1321644" y="1560109"/>
            <a:ext cx="2666504" cy="523220"/>
          </a:xfrm>
          <a:prstGeom prst="rect">
            <a:avLst/>
          </a:prstGeom>
          <a:noFill/>
        </p:spPr>
        <p:txBody>
          <a:bodyPr wrap="square" rtlCol="0">
            <a:spAutoFit/>
          </a:bodyPr>
          <a:lstStyle/>
          <a:p>
            <a:pPr algn="ctr"/>
            <a:r>
              <a:rPr lang="en-GB" sz="2800" b="1" dirty="0">
                <a:latin typeface="Century Gothic" panose="020B0502020202020204" pitchFamily="34" charset="0"/>
              </a:rPr>
              <a:t>Microplastics</a:t>
            </a:r>
            <a:endParaRPr lang="en-GB" sz="3200" b="1" dirty="0">
              <a:latin typeface="Century Gothic" panose="020B0502020202020204" pitchFamily="34" charset="0"/>
            </a:endParaRPr>
          </a:p>
        </p:txBody>
      </p:sp>
      <p:sp>
        <p:nvSpPr>
          <p:cNvPr id="42" name="TextBox 41">
            <a:extLst>
              <a:ext uri="{FF2B5EF4-FFF2-40B4-BE49-F238E27FC236}">
                <a16:creationId xmlns:a16="http://schemas.microsoft.com/office/drawing/2014/main" id="{9487AD4B-B288-481B-AE79-15AA98ADC84F}"/>
              </a:ext>
            </a:extLst>
          </p:cNvPr>
          <p:cNvSpPr txBox="1"/>
          <p:nvPr/>
        </p:nvSpPr>
        <p:spPr>
          <a:xfrm>
            <a:off x="1321644" y="4025926"/>
            <a:ext cx="2666504" cy="523220"/>
          </a:xfrm>
          <a:prstGeom prst="rect">
            <a:avLst/>
          </a:prstGeom>
          <a:noFill/>
        </p:spPr>
        <p:txBody>
          <a:bodyPr wrap="square" rtlCol="0">
            <a:spAutoFit/>
          </a:bodyPr>
          <a:lstStyle/>
          <a:p>
            <a:pPr algn="ctr"/>
            <a:r>
              <a:rPr lang="en-GB" sz="2800" b="1" dirty="0">
                <a:latin typeface="Century Gothic" panose="020B0502020202020204" pitchFamily="34" charset="0"/>
              </a:rPr>
              <a:t>Starvation</a:t>
            </a:r>
            <a:endParaRPr lang="en-GB" sz="3200" b="1" dirty="0">
              <a:latin typeface="Century Gothic" panose="020B0502020202020204" pitchFamily="34" charset="0"/>
            </a:endParaRPr>
          </a:p>
        </p:txBody>
      </p:sp>
      <p:sp>
        <p:nvSpPr>
          <p:cNvPr id="43" name="TextBox 42">
            <a:extLst>
              <a:ext uri="{FF2B5EF4-FFF2-40B4-BE49-F238E27FC236}">
                <a16:creationId xmlns:a16="http://schemas.microsoft.com/office/drawing/2014/main" id="{EA83101E-64BD-4F1D-AB08-94706BDD7A9E}"/>
              </a:ext>
            </a:extLst>
          </p:cNvPr>
          <p:cNvSpPr txBox="1"/>
          <p:nvPr/>
        </p:nvSpPr>
        <p:spPr>
          <a:xfrm>
            <a:off x="5031970" y="1520184"/>
            <a:ext cx="2993738" cy="523220"/>
          </a:xfrm>
          <a:prstGeom prst="rect">
            <a:avLst/>
          </a:prstGeom>
          <a:noFill/>
        </p:spPr>
        <p:txBody>
          <a:bodyPr wrap="square" rtlCol="0">
            <a:spAutoFit/>
          </a:bodyPr>
          <a:lstStyle/>
          <a:p>
            <a:pPr algn="ctr"/>
            <a:r>
              <a:rPr lang="en-GB" sz="2800" b="1" dirty="0">
                <a:latin typeface="Century Gothic" panose="020B0502020202020204" pitchFamily="34" charset="0"/>
              </a:rPr>
              <a:t>Entanglement</a:t>
            </a:r>
            <a:endParaRPr lang="en-GB" sz="3200" b="1" dirty="0">
              <a:latin typeface="Century Gothic" panose="020B0502020202020204" pitchFamily="34" charset="0"/>
            </a:endParaRPr>
          </a:p>
        </p:txBody>
      </p:sp>
      <p:sp>
        <p:nvSpPr>
          <p:cNvPr id="44" name="TextBox 43">
            <a:extLst>
              <a:ext uri="{FF2B5EF4-FFF2-40B4-BE49-F238E27FC236}">
                <a16:creationId xmlns:a16="http://schemas.microsoft.com/office/drawing/2014/main" id="{EA61DD7D-EDB0-4375-850F-CC950CF3B6E8}"/>
              </a:ext>
            </a:extLst>
          </p:cNvPr>
          <p:cNvSpPr txBox="1"/>
          <p:nvPr/>
        </p:nvSpPr>
        <p:spPr>
          <a:xfrm>
            <a:off x="4259382" y="4075700"/>
            <a:ext cx="4538914" cy="523220"/>
          </a:xfrm>
          <a:prstGeom prst="rect">
            <a:avLst/>
          </a:prstGeom>
          <a:noFill/>
        </p:spPr>
        <p:txBody>
          <a:bodyPr wrap="square" rtlCol="0">
            <a:spAutoFit/>
          </a:bodyPr>
          <a:lstStyle/>
          <a:p>
            <a:pPr algn="ctr"/>
            <a:r>
              <a:rPr lang="en-GB" sz="2800" b="1" dirty="0">
                <a:latin typeface="Century Gothic" panose="020B0502020202020204" pitchFamily="34" charset="0"/>
              </a:rPr>
              <a:t>Digestion problems</a:t>
            </a:r>
            <a:endParaRPr lang="en-GB" sz="3200" b="1" dirty="0">
              <a:latin typeface="Century Gothic" panose="020B0502020202020204" pitchFamily="34" charset="0"/>
            </a:endParaRPr>
          </a:p>
        </p:txBody>
      </p:sp>
      <p:pic>
        <p:nvPicPr>
          <p:cNvPr id="4" name="Picture 3" descr="A picture containing text, vector graphics&#10;&#10;Description automatically generated">
            <a:extLst>
              <a:ext uri="{FF2B5EF4-FFF2-40B4-BE49-F238E27FC236}">
                <a16:creationId xmlns:a16="http://schemas.microsoft.com/office/drawing/2014/main" id="{038F521F-E33F-42E6-A79D-ED8DF6D938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272" t="36491" r="28834" b="36786"/>
          <a:stretch/>
        </p:blipFill>
        <p:spPr>
          <a:xfrm>
            <a:off x="2309481" y="2281005"/>
            <a:ext cx="1842715" cy="1147995"/>
          </a:xfrm>
          <a:prstGeom prst="rect">
            <a:avLst/>
          </a:prstGeom>
        </p:spPr>
      </p:pic>
      <p:pic>
        <p:nvPicPr>
          <p:cNvPr id="6" name="Picture 5" descr="A picture containing silhouette&#10;&#10;Description automatically generated">
            <a:extLst>
              <a:ext uri="{FF2B5EF4-FFF2-40B4-BE49-F238E27FC236}">
                <a16:creationId xmlns:a16="http://schemas.microsoft.com/office/drawing/2014/main" id="{2436B7C8-14E6-4EF2-897F-110CD4179F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325" t="30378" r="37167" b="28753"/>
          <a:stretch/>
        </p:blipFill>
        <p:spPr>
          <a:xfrm rot="323311">
            <a:off x="1272107" y="2097170"/>
            <a:ext cx="1068073" cy="1531204"/>
          </a:xfrm>
          <a:prstGeom prst="rect">
            <a:avLst/>
          </a:prstGeom>
        </p:spPr>
      </p:pic>
      <p:pic>
        <p:nvPicPr>
          <p:cNvPr id="8" name="Picture 7" descr="Icon&#10;&#10;Description automatically generated">
            <a:extLst>
              <a:ext uri="{FF2B5EF4-FFF2-40B4-BE49-F238E27FC236}">
                <a16:creationId xmlns:a16="http://schemas.microsoft.com/office/drawing/2014/main" id="{2294AB5B-A05E-4243-B28B-2E78464030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49" t="30133" r="28137" b="30769"/>
          <a:stretch/>
        </p:blipFill>
        <p:spPr>
          <a:xfrm>
            <a:off x="1716104" y="4549146"/>
            <a:ext cx="1872916" cy="1663657"/>
          </a:xfrm>
          <a:prstGeom prst="rect">
            <a:avLst/>
          </a:prstGeom>
        </p:spPr>
      </p:pic>
      <p:pic>
        <p:nvPicPr>
          <p:cNvPr id="11" name="Picture 10" descr="Graphical user interface&#10;&#10;Description automatically generated with low confidence">
            <a:extLst>
              <a:ext uri="{FF2B5EF4-FFF2-40B4-BE49-F238E27FC236}">
                <a16:creationId xmlns:a16="http://schemas.microsoft.com/office/drawing/2014/main" id="{06CF0DD4-C546-4E00-9450-180E2C3B21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695" t="28325" r="28512" b="28444"/>
          <a:stretch/>
        </p:blipFill>
        <p:spPr>
          <a:xfrm>
            <a:off x="5813359" y="4542696"/>
            <a:ext cx="1614537" cy="1670107"/>
          </a:xfrm>
          <a:prstGeom prst="rect">
            <a:avLst/>
          </a:prstGeom>
        </p:spPr>
      </p:pic>
      <p:pic>
        <p:nvPicPr>
          <p:cNvPr id="14" name="Picture 13" descr="A picture containing aircraft, transport, airplane&#10;&#10;Description automatically generated">
            <a:extLst>
              <a:ext uri="{FF2B5EF4-FFF2-40B4-BE49-F238E27FC236}">
                <a16:creationId xmlns:a16="http://schemas.microsoft.com/office/drawing/2014/main" id="{141CF2A0-8748-4624-AA73-6D5A2E92F0ED}"/>
              </a:ext>
            </a:extLst>
          </p:cNvPr>
          <p:cNvPicPr>
            <a:picLocks noChangeAspect="1"/>
          </p:cNvPicPr>
          <p:nvPr/>
        </p:nvPicPr>
        <p:blipFill rotWithShape="1">
          <a:blip r:embed="rId7">
            <a:extLst>
              <a:ext uri="{28A0092B-C50C-407E-A947-70E740481C1C}">
                <a14:useLocalDpi xmlns:a14="http://schemas.microsoft.com/office/drawing/2010/main" val="0"/>
              </a:ext>
            </a:extLst>
          </a:blip>
          <a:srcRect l="32166" t="32678" r="21667" b="50000"/>
          <a:stretch/>
        </p:blipFill>
        <p:spPr>
          <a:xfrm rot="20939129">
            <a:off x="4720698" y="2133674"/>
            <a:ext cx="3366975" cy="1263284"/>
          </a:xfrm>
          <a:prstGeom prst="rect">
            <a:avLst/>
          </a:prstGeom>
        </p:spPr>
      </p:pic>
    </p:spTree>
    <p:extLst>
      <p:ext uri="{BB962C8B-B14F-4D97-AF65-F5344CB8AC3E}">
        <p14:creationId xmlns:p14="http://schemas.microsoft.com/office/powerpoint/2010/main" val="2488177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par>
                                <p:cTn id="39" presetID="53" presetClass="entr" presetSubtype="16"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23280DC-5871-40BB-A3C2-CD8C202E13C7}"/>
              </a:ext>
            </a:extLst>
          </p:cNvPr>
          <p:cNvSpPr/>
          <p:nvPr/>
        </p:nvSpPr>
        <p:spPr>
          <a:xfrm>
            <a:off x="651120" y="696836"/>
            <a:ext cx="7841759" cy="546432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019642F-E581-1847-A7B4-86349AF43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553" y="2095493"/>
            <a:ext cx="5026889" cy="3672853"/>
          </a:xfrm>
          <a:prstGeom prst="rect">
            <a:avLst/>
          </a:prstGeom>
          <a:effectLst>
            <a:outerShdw blurRad="50800" dist="38100" dir="2700000" algn="tl" rotWithShape="0">
              <a:prstClr val="black">
                <a:alpha val="40000"/>
              </a:prstClr>
            </a:outerShdw>
            <a:softEdge rad="63500"/>
          </a:effectLst>
        </p:spPr>
      </p:pic>
      <p:sp>
        <p:nvSpPr>
          <p:cNvPr id="3" name="TextBox 2">
            <a:extLst>
              <a:ext uri="{FF2B5EF4-FFF2-40B4-BE49-F238E27FC236}">
                <a16:creationId xmlns:a16="http://schemas.microsoft.com/office/drawing/2014/main" id="{9EBB08F0-70AC-4DB2-859B-AD186EE8E86D}"/>
              </a:ext>
            </a:extLst>
          </p:cNvPr>
          <p:cNvSpPr txBox="1"/>
          <p:nvPr/>
        </p:nvSpPr>
        <p:spPr>
          <a:xfrm>
            <a:off x="1133322" y="1089654"/>
            <a:ext cx="68773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Century Gothic" panose="020B0502020202020204" pitchFamily="34" charset="0"/>
              </a:rPr>
              <a:t>How many plastic bottles could you save if you carried your reusable GULP bottle with you every day?</a:t>
            </a:r>
          </a:p>
        </p:txBody>
      </p:sp>
      <p:sp>
        <p:nvSpPr>
          <p:cNvPr id="8" name="Cloud 7">
            <a:extLst>
              <a:ext uri="{FF2B5EF4-FFF2-40B4-BE49-F238E27FC236}">
                <a16:creationId xmlns:a16="http://schemas.microsoft.com/office/drawing/2014/main" id="{8CA67C34-12B3-4FEF-9BC9-3C1A10E4B21D}"/>
              </a:ext>
            </a:extLst>
          </p:cNvPr>
          <p:cNvSpPr/>
          <p:nvPr/>
        </p:nvSpPr>
        <p:spPr>
          <a:xfrm rot="21384081">
            <a:off x="2948889" y="2758049"/>
            <a:ext cx="3246216" cy="2095510"/>
          </a:xfrm>
          <a:custGeom>
            <a:avLst/>
            <a:gdLst>
              <a:gd name="connsiteX0" fmla="*/ 293061 w 3246216"/>
              <a:gd name="connsiteY0" fmla="*/ 697048 h 2095510"/>
              <a:gd name="connsiteX1" fmla="*/ 422534 w 3246216"/>
              <a:gd name="connsiteY1" fmla="*/ 335039 h 2095510"/>
              <a:gd name="connsiteX2" fmla="*/ 1052390 w 3246216"/>
              <a:gd name="connsiteY2" fmla="*/ 252334 h 2095510"/>
              <a:gd name="connsiteX3" fmla="*/ 1687431 w 3246216"/>
              <a:gd name="connsiteY3" fmla="*/ 166476 h 2095510"/>
              <a:gd name="connsiteX4" fmla="*/ 1934879 w 3246216"/>
              <a:gd name="connsiteY4" fmla="*/ 9701 h 2095510"/>
              <a:gd name="connsiteX5" fmla="*/ 2241767 w 3246216"/>
              <a:gd name="connsiteY5" fmla="*/ 120346 h 2095510"/>
              <a:gd name="connsiteX6" fmla="*/ 2664827 w 3246216"/>
              <a:gd name="connsiteY6" fmla="*/ 33469 h 2095510"/>
              <a:gd name="connsiteX7" fmla="*/ 2879363 w 3246216"/>
              <a:gd name="connsiteY7" fmla="*/ 270476 h 2095510"/>
              <a:gd name="connsiteX8" fmla="*/ 3154690 w 3246216"/>
              <a:gd name="connsiteY8" fmla="*/ 500497 h 2095510"/>
              <a:gd name="connsiteX9" fmla="*/ 3142367 w 3246216"/>
              <a:gd name="connsiteY9" fmla="*/ 749920 h 2095510"/>
              <a:gd name="connsiteX10" fmla="*/ 3232389 w 3246216"/>
              <a:gd name="connsiteY10" fmla="*/ 1131284 h 2095510"/>
              <a:gd name="connsiteX11" fmla="*/ 2810682 w 3246216"/>
              <a:gd name="connsiteY11" fmla="*/ 1465110 h 2095510"/>
              <a:gd name="connsiteX12" fmla="*/ 2659717 w 3246216"/>
              <a:gd name="connsiteY12" fmla="*/ 1751157 h 2095510"/>
              <a:gd name="connsiteX13" fmla="*/ 2145733 w 3246216"/>
              <a:gd name="connsiteY13" fmla="*/ 1785791 h 2095510"/>
              <a:gd name="connsiteX14" fmla="*/ 1778430 w 3246216"/>
              <a:gd name="connsiteY14" fmla="*/ 2090950 h 2095510"/>
              <a:gd name="connsiteX15" fmla="*/ 1238371 w 3246216"/>
              <a:gd name="connsiteY15" fmla="*/ 1904682 h 2095510"/>
              <a:gd name="connsiteX16" fmla="*/ 436135 w 3246216"/>
              <a:gd name="connsiteY16" fmla="*/ 1720646 h 2095510"/>
              <a:gd name="connsiteX17" fmla="*/ 83409 w 3246216"/>
              <a:gd name="connsiteY17" fmla="*/ 1515849 h 2095510"/>
              <a:gd name="connsiteX18" fmla="*/ 158779 w 3246216"/>
              <a:gd name="connsiteY18" fmla="*/ 1239406 h 2095510"/>
              <a:gd name="connsiteX19" fmla="*/ -376 w 3246216"/>
              <a:gd name="connsiteY19" fmla="*/ 955785 h 2095510"/>
              <a:gd name="connsiteX20" fmla="*/ 290280 w 3246216"/>
              <a:gd name="connsiteY20" fmla="*/ 703693 h 2095510"/>
              <a:gd name="connsiteX21" fmla="*/ 293061 w 3246216"/>
              <a:gd name="connsiteY21" fmla="*/ 697048 h 2095510"/>
              <a:gd name="connsiteX0" fmla="*/ 352650 w 3246216"/>
              <a:gd name="connsiteY0" fmla="*/ 1269772 h 2095510"/>
              <a:gd name="connsiteX1" fmla="*/ 162310 w 3246216"/>
              <a:gd name="connsiteY1" fmla="*/ 1231112 h 2095510"/>
              <a:gd name="connsiteX2" fmla="*/ 520596 w 3246216"/>
              <a:gd name="connsiteY2" fmla="*/ 1692851 h 2095510"/>
              <a:gd name="connsiteX3" fmla="*/ 437337 w 3246216"/>
              <a:gd name="connsiteY3" fmla="*/ 1711333 h 2095510"/>
              <a:gd name="connsiteX4" fmla="*/ 1238221 w 3246216"/>
              <a:gd name="connsiteY4" fmla="*/ 1896145 h 2095510"/>
              <a:gd name="connsiteX5" fmla="*/ 1188024 w 3246216"/>
              <a:gd name="connsiteY5" fmla="*/ 1811743 h 2095510"/>
              <a:gd name="connsiteX6" fmla="*/ 2166172 w 3246216"/>
              <a:gd name="connsiteY6" fmla="*/ 1685672 h 2095510"/>
              <a:gd name="connsiteX7" fmla="*/ 2146109 w 3246216"/>
              <a:gd name="connsiteY7" fmla="*/ 1778273 h 2095510"/>
              <a:gd name="connsiteX8" fmla="*/ 2564585 w 3246216"/>
              <a:gd name="connsiteY8" fmla="*/ 1113433 h 2095510"/>
              <a:gd name="connsiteX9" fmla="*/ 2808878 w 3246216"/>
              <a:gd name="connsiteY9" fmla="*/ 1459580 h 2095510"/>
              <a:gd name="connsiteX10" fmla="*/ 3140864 w 3246216"/>
              <a:gd name="connsiteY10" fmla="*/ 744779 h 2095510"/>
              <a:gd name="connsiteX11" fmla="*/ 3032055 w 3246216"/>
              <a:gd name="connsiteY11" fmla="*/ 874584 h 2095510"/>
              <a:gd name="connsiteX12" fmla="*/ 2879814 w 3246216"/>
              <a:gd name="connsiteY12" fmla="*/ 263199 h 2095510"/>
              <a:gd name="connsiteX13" fmla="*/ 2885525 w 3246216"/>
              <a:gd name="connsiteY13" fmla="*/ 324513 h 2095510"/>
              <a:gd name="connsiteX14" fmla="*/ 2185034 w 3246216"/>
              <a:gd name="connsiteY14" fmla="*/ 191700 h 2095510"/>
              <a:gd name="connsiteX15" fmla="*/ 2240790 w 3246216"/>
              <a:gd name="connsiteY15" fmla="*/ 113506 h 2095510"/>
              <a:gd name="connsiteX16" fmla="*/ 1663760 w 3246216"/>
              <a:gd name="connsiteY16" fmla="*/ 228953 h 2095510"/>
              <a:gd name="connsiteX17" fmla="*/ 1690737 w 3246216"/>
              <a:gd name="connsiteY17" fmla="*/ 161528 h 2095510"/>
              <a:gd name="connsiteX18" fmla="*/ 1052014 w 3246216"/>
              <a:gd name="connsiteY18" fmla="*/ 251849 h 2095510"/>
              <a:gd name="connsiteX19" fmla="*/ 1149701 w 3246216"/>
              <a:gd name="connsiteY19" fmla="*/ 317236 h 2095510"/>
              <a:gd name="connsiteX20" fmla="*/ 310118 w 3246216"/>
              <a:gd name="connsiteY20" fmla="*/ 765879 h 2095510"/>
              <a:gd name="connsiteX21" fmla="*/ 293061 w 3246216"/>
              <a:gd name="connsiteY21" fmla="*/ 697048 h 209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46216" h="2095510" fill="none" extrusionOk="0">
                <a:moveTo>
                  <a:pt x="293061" y="697048"/>
                </a:moveTo>
                <a:cubicBezTo>
                  <a:pt x="267994" y="559343"/>
                  <a:pt x="324359" y="447371"/>
                  <a:pt x="422534" y="335039"/>
                </a:cubicBezTo>
                <a:cubicBezTo>
                  <a:pt x="555788" y="204875"/>
                  <a:pt x="845258" y="100611"/>
                  <a:pt x="1052390" y="252334"/>
                </a:cubicBezTo>
                <a:cubicBezTo>
                  <a:pt x="1191948" y="41633"/>
                  <a:pt x="1511942" y="64820"/>
                  <a:pt x="1687431" y="166476"/>
                </a:cubicBezTo>
                <a:cubicBezTo>
                  <a:pt x="1717897" y="106202"/>
                  <a:pt x="1838089" y="11513"/>
                  <a:pt x="1934879" y="9701"/>
                </a:cubicBezTo>
                <a:cubicBezTo>
                  <a:pt x="2046494" y="1946"/>
                  <a:pt x="2167098" y="61157"/>
                  <a:pt x="2241767" y="120346"/>
                </a:cubicBezTo>
                <a:cubicBezTo>
                  <a:pt x="2369159" y="31619"/>
                  <a:pt x="2532355" y="-12577"/>
                  <a:pt x="2664827" y="33469"/>
                </a:cubicBezTo>
                <a:cubicBezTo>
                  <a:pt x="2764629" y="89866"/>
                  <a:pt x="2866458" y="170222"/>
                  <a:pt x="2879363" y="270476"/>
                </a:cubicBezTo>
                <a:cubicBezTo>
                  <a:pt x="2999852" y="293003"/>
                  <a:pt x="3106397" y="389427"/>
                  <a:pt x="3154690" y="500497"/>
                </a:cubicBezTo>
                <a:cubicBezTo>
                  <a:pt x="3184183" y="577213"/>
                  <a:pt x="3182888" y="665375"/>
                  <a:pt x="3142367" y="749920"/>
                </a:cubicBezTo>
                <a:cubicBezTo>
                  <a:pt x="3215199" y="866118"/>
                  <a:pt x="3274919" y="1021084"/>
                  <a:pt x="3232389" y="1131284"/>
                </a:cubicBezTo>
                <a:cubicBezTo>
                  <a:pt x="3182286" y="1330200"/>
                  <a:pt x="2985030" y="1464243"/>
                  <a:pt x="2810682" y="1465110"/>
                </a:cubicBezTo>
                <a:cubicBezTo>
                  <a:pt x="2830662" y="1583233"/>
                  <a:pt x="2760529" y="1697345"/>
                  <a:pt x="2659717" y="1751157"/>
                </a:cubicBezTo>
                <a:cubicBezTo>
                  <a:pt x="2488039" y="1845258"/>
                  <a:pt x="2284484" y="1873186"/>
                  <a:pt x="2145733" y="1785791"/>
                </a:cubicBezTo>
                <a:cubicBezTo>
                  <a:pt x="2087392" y="1943518"/>
                  <a:pt x="1924276" y="2055610"/>
                  <a:pt x="1778430" y="2090950"/>
                </a:cubicBezTo>
                <a:cubicBezTo>
                  <a:pt x="1565144" y="2151824"/>
                  <a:pt x="1348744" y="2005036"/>
                  <a:pt x="1238371" y="1904682"/>
                </a:cubicBezTo>
                <a:cubicBezTo>
                  <a:pt x="917248" y="2109448"/>
                  <a:pt x="589393" y="1914037"/>
                  <a:pt x="436135" y="1720646"/>
                </a:cubicBezTo>
                <a:cubicBezTo>
                  <a:pt x="259472" y="1714385"/>
                  <a:pt x="168622" y="1658804"/>
                  <a:pt x="83409" y="1515849"/>
                </a:cubicBezTo>
                <a:cubicBezTo>
                  <a:pt x="59436" y="1430105"/>
                  <a:pt x="65307" y="1313882"/>
                  <a:pt x="158779" y="1239406"/>
                </a:cubicBezTo>
                <a:cubicBezTo>
                  <a:pt x="71258" y="1157215"/>
                  <a:pt x="-37059" y="1059695"/>
                  <a:pt x="-376" y="955785"/>
                </a:cubicBezTo>
                <a:cubicBezTo>
                  <a:pt x="26055" y="794570"/>
                  <a:pt x="128826" y="680931"/>
                  <a:pt x="290280" y="703693"/>
                </a:cubicBezTo>
                <a:cubicBezTo>
                  <a:pt x="291034" y="700892"/>
                  <a:pt x="292419" y="699678"/>
                  <a:pt x="293061" y="697048"/>
                </a:cubicBezTo>
                <a:close/>
              </a:path>
              <a:path w="3246216" h="2095510" fill="none" extrusionOk="0">
                <a:moveTo>
                  <a:pt x="352650" y="1269772"/>
                </a:moveTo>
                <a:cubicBezTo>
                  <a:pt x="289841" y="1280903"/>
                  <a:pt x="207152" y="1267254"/>
                  <a:pt x="162310" y="1231112"/>
                </a:cubicBezTo>
                <a:moveTo>
                  <a:pt x="520596" y="1692851"/>
                </a:moveTo>
                <a:cubicBezTo>
                  <a:pt x="496613" y="1705757"/>
                  <a:pt x="467984" y="1708760"/>
                  <a:pt x="437337" y="1711333"/>
                </a:cubicBezTo>
                <a:moveTo>
                  <a:pt x="1238221" y="1896145"/>
                </a:moveTo>
                <a:cubicBezTo>
                  <a:pt x="1223080" y="1868512"/>
                  <a:pt x="1199446" y="1841887"/>
                  <a:pt x="1188024" y="1811743"/>
                </a:cubicBezTo>
                <a:moveTo>
                  <a:pt x="2166172" y="1685672"/>
                </a:moveTo>
                <a:cubicBezTo>
                  <a:pt x="2164295" y="1721320"/>
                  <a:pt x="2150411" y="1751543"/>
                  <a:pt x="2146109" y="1778273"/>
                </a:cubicBezTo>
                <a:moveTo>
                  <a:pt x="2564585" y="1113433"/>
                </a:moveTo>
                <a:cubicBezTo>
                  <a:pt x="2714282" y="1180953"/>
                  <a:pt x="2825306" y="1336804"/>
                  <a:pt x="2808878" y="1459580"/>
                </a:cubicBezTo>
                <a:moveTo>
                  <a:pt x="3140864" y="744779"/>
                </a:moveTo>
                <a:cubicBezTo>
                  <a:pt x="3104612" y="791552"/>
                  <a:pt x="3094770" y="842471"/>
                  <a:pt x="3032055" y="874584"/>
                </a:cubicBezTo>
                <a:moveTo>
                  <a:pt x="2879814" y="263199"/>
                </a:moveTo>
                <a:cubicBezTo>
                  <a:pt x="2883627" y="284396"/>
                  <a:pt x="2884823" y="300995"/>
                  <a:pt x="2885525" y="324513"/>
                </a:cubicBezTo>
                <a:moveTo>
                  <a:pt x="2185034" y="191700"/>
                </a:moveTo>
                <a:cubicBezTo>
                  <a:pt x="2199648" y="162396"/>
                  <a:pt x="2216086" y="133179"/>
                  <a:pt x="2240790" y="113506"/>
                </a:cubicBezTo>
                <a:moveTo>
                  <a:pt x="1663760" y="228953"/>
                </a:moveTo>
                <a:cubicBezTo>
                  <a:pt x="1670986" y="210677"/>
                  <a:pt x="1679433" y="177053"/>
                  <a:pt x="1690737" y="161528"/>
                </a:cubicBezTo>
                <a:moveTo>
                  <a:pt x="1052014" y="251849"/>
                </a:moveTo>
                <a:cubicBezTo>
                  <a:pt x="1088229" y="263812"/>
                  <a:pt x="1128059" y="290330"/>
                  <a:pt x="1149701" y="317236"/>
                </a:cubicBezTo>
                <a:moveTo>
                  <a:pt x="310118" y="765879"/>
                </a:moveTo>
                <a:cubicBezTo>
                  <a:pt x="307147" y="744052"/>
                  <a:pt x="298000" y="714270"/>
                  <a:pt x="293061" y="697048"/>
                </a:cubicBezTo>
              </a:path>
              <a:path w="3246216" h="2095510" stroke="0" extrusionOk="0">
                <a:moveTo>
                  <a:pt x="293061" y="697048"/>
                </a:moveTo>
                <a:cubicBezTo>
                  <a:pt x="269138" y="562506"/>
                  <a:pt x="353438" y="422933"/>
                  <a:pt x="422534" y="335039"/>
                </a:cubicBezTo>
                <a:cubicBezTo>
                  <a:pt x="613302" y="219901"/>
                  <a:pt x="852902" y="108182"/>
                  <a:pt x="1052390" y="252334"/>
                </a:cubicBezTo>
                <a:cubicBezTo>
                  <a:pt x="1159248" y="81628"/>
                  <a:pt x="1478079" y="-25174"/>
                  <a:pt x="1687431" y="166476"/>
                </a:cubicBezTo>
                <a:cubicBezTo>
                  <a:pt x="1741896" y="76780"/>
                  <a:pt x="1831671" y="25717"/>
                  <a:pt x="1934879" y="9701"/>
                </a:cubicBezTo>
                <a:cubicBezTo>
                  <a:pt x="2056536" y="-19810"/>
                  <a:pt x="2171882" y="11127"/>
                  <a:pt x="2241767" y="120346"/>
                </a:cubicBezTo>
                <a:cubicBezTo>
                  <a:pt x="2304537" y="29043"/>
                  <a:pt x="2525877" y="-35944"/>
                  <a:pt x="2664827" y="33469"/>
                </a:cubicBezTo>
                <a:cubicBezTo>
                  <a:pt x="2761472" y="89261"/>
                  <a:pt x="2853023" y="161109"/>
                  <a:pt x="2879363" y="270476"/>
                </a:cubicBezTo>
                <a:cubicBezTo>
                  <a:pt x="3013122" y="295404"/>
                  <a:pt x="3118775" y="381489"/>
                  <a:pt x="3154690" y="500497"/>
                </a:cubicBezTo>
                <a:cubicBezTo>
                  <a:pt x="3179688" y="583855"/>
                  <a:pt x="3191403" y="677900"/>
                  <a:pt x="3142367" y="749920"/>
                </a:cubicBezTo>
                <a:cubicBezTo>
                  <a:pt x="3251335" y="857519"/>
                  <a:pt x="3260198" y="962548"/>
                  <a:pt x="3232389" y="1131284"/>
                </a:cubicBezTo>
                <a:cubicBezTo>
                  <a:pt x="3183784" y="1311514"/>
                  <a:pt x="3069776" y="1438134"/>
                  <a:pt x="2810682" y="1465110"/>
                </a:cubicBezTo>
                <a:cubicBezTo>
                  <a:pt x="2807938" y="1552449"/>
                  <a:pt x="2741374" y="1676647"/>
                  <a:pt x="2659717" y="1751157"/>
                </a:cubicBezTo>
                <a:cubicBezTo>
                  <a:pt x="2522270" y="1904443"/>
                  <a:pt x="2300387" y="1920151"/>
                  <a:pt x="2145733" y="1785791"/>
                </a:cubicBezTo>
                <a:cubicBezTo>
                  <a:pt x="2071313" y="1954719"/>
                  <a:pt x="1943725" y="2046426"/>
                  <a:pt x="1778430" y="2090950"/>
                </a:cubicBezTo>
                <a:cubicBezTo>
                  <a:pt x="1561187" y="2088006"/>
                  <a:pt x="1366888" y="2107398"/>
                  <a:pt x="1238371" y="1904682"/>
                </a:cubicBezTo>
                <a:cubicBezTo>
                  <a:pt x="953837" y="2054766"/>
                  <a:pt x="613068" y="2006479"/>
                  <a:pt x="436135" y="1720646"/>
                </a:cubicBezTo>
                <a:cubicBezTo>
                  <a:pt x="260633" y="1774492"/>
                  <a:pt x="144974" y="1675109"/>
                  <a:pt x="83409" y="1515849"/>
                </a:cubicBezTo>
                <a:cubicBezTo>
                  <a:pt x="60815" y="1419733"/>
                  <a:pt x="98839" y="1318417"/>
                  <a:pt x="158779" y="1239406"/>
                </a:cubicBezTo>
                <a:cubicBezTo>
                  <a:pt x="61102" y="1205151"/>
                  <a:pt x="-14683" y="1076873"/>
                  <a:pt x="-376" y="955785"/>
                </a:cubicBezTo>
                <a:cubicBezTo>
                  <a:pt x="6723" y="801436"/>
                  <a:pt x="134620" y="707587"/>
                  <a:pt x="290280" y="703693"/>
                </a:cubicBezTo>
                <a:cubicBezTo>
                  <a:pt x="291204" y="701552"/>
                  <a:pt x="292136" y="699469"/>
                  <a:pt x="293061" y="697048"/>
                </a:cubicBezTo>
                <a:close/>
              </a:path>
              <a:path w="3246216" h="2095510" fill="none" stroke="0" extrusionOk="0">
                <a:moveTo>
                  <a:pt x="352650" y="1269772"/>
                </a:moveTo>
                <a:cubicBezTo>
                  <a:pt x="289015" y="1256256"/>
                  <a:pt x="206738" y="1263843"/>
                  <a:pt x="162310" y="1231112"/>
                </a:cubicBezTo>
                <a:moveTo>
                  <a:pt x="520596" y="1692851"/>
                </a:moveTo>
                <a:cubicBezTo>
                  <a:pt x="492129" y="1702345"/>
                  <a:pt x="460932" y="1701870"/>
                  <a:pt x="437337" y="1711333"/>
                </a:cubicBezTo>
                <a:moveTo>
                  <a:pt x="1238221" y="1896145"/>
                </a:moveTo>
                <a:cubicBezTo>
                  <a:pt x="1212460" y="1864134"/>
                  <a:pt x="1201313" y="1839365"/>
                  <a:pt x="1188024" y="1811743"/>
                </a:cubicBezTo>
                <a:moveTo>
                  <a:pt x="2166172" y="1685672"/>
                </a:moveTo>
                <a:cubicBezTo>
                  <a:pt x="2155529" y="1716776"/>
                  <a:pt x="2161995" y="1753039"/>
                  <a:pt x="2146109" y="1778273"/>
                </a:cubicBezTo>
                <a:moveTo>
                  <a:pt x="2564585" y="1113433"/>
                </a:moveTo>
                <a:cubicBezTo>
                  <a:pt x="2725903" y="1169172"/>
                  <a:pt x="2785740" y="1278294"/>
                  <a:pt x="2808878" y="1459580"/>
                </a:cubicBezTo>
                <a:moveTo>
                  <a:pt x="3140864" y="744779"/>
                </a:moveTo>
                <a:cubicBezTo>
                  <a:pt x="3119359" y="804687"/>
                  <a:pt x="3083736" y="833987"/>
                  <a:pt x="3032055" y="874584"/>
                </a:cubicBezTo>
                <a:moveTo>
                  <a:pt x="2879814" y="263199"/>
                </a:moveTo>
                <a:cubicBezTo>
                  <a:pt x="2879501" y="280023"/>
                  <a:pt x="2882454" y="301466"/>
                  <a:pt x="2885525" y="324513"/>
                </a:cubicBezTo>
                <a:moveTo>
                  <a:pt x="2185034" y="191700"/>
                </a:moveTo>
                <a:cubicBezTo>
                  <a:pt x="2193232" y="160573"/>
                  <a:pt x="2211081" y="130710"/>
                  <a:pt x="2240790" y="113506"/>
                </a:cubicBezTo>
                <a:moveTo>
                  <a:pt x="1663760" y="228953"/>
                </a:moveTo>
                <a:cubicBezTo>
                  <a:pt x="1669192" y="201243"/>
                  <a:pt x="1682522" y="177537"/>
                  <a:pt x="1690737" y="161528"/>
                </a:cubicBezTo>
                <a:moveTo>
                  <a:pt x="1052014" y="251849"/>
                </a:moveTo>
                <a:cubicBezTo>
                  <a:pt x="1089967" y="269959"/>
                  <a:pt x="1119915" y="298478"/>
                  <a:pt x="1149701" y="317236"/>
                </a:cubicBezTo>
                <a:moveTo>
                  <a:pt x="310118" y="765879"/>
                </a:moveTo>
                <a:cubicBezTo>
                  <a:pt x="301258" y="744541"/>
                  <a:pt x="300171" y="725457"/>
                  <a:pt x="293061" y="697048"/>
                </a:cubicBezTo>
              </a:path>
            </a:pathLst>
          </a:custGeom>
          <a:solidFill>
            <a:schemeClr val="accent1">
              <a:lumMod val="40000"/>
              <a:lumOff val="60000"/>
            </a:schemeClr>
          </a:solidFill>
          <a:ln w="76200">
            <a:solidFill>
              <a:schemeClr val="accent1">
                <a:lumMod val="50000"/>
              </a:schemeClr>
            </a:solidFill>
            <a:extLst>
              <a:ext uri="{C807C97D-BFC1-408E-A445-0C87EB9F89A2}">
                <ask:lineSketchStyleProps xmlns:ask="http://schemas.microsoft.com/office/drawing/2018/sketchyshapes" sd="3175335587">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D4D3014A-5BCC-48E3-AB9A-204569D2DC9E}"/>
              </a:ext>
            </a:extLst>
          </p:cNvPr>
          <p:cNvSpPr txBox="1"/>
          <p:nvPr/>
        </p:nvSpPr>
        <p:spPr>
          <a:xfrm rot="20971443">
            <a:off x="3799884" y="3329645"/>
            <a:ext cx="1727789" cy="769441"/>
          </a:xfrm>
          <a:prstGeom prst="rect">
            <a:avLst/>
          </a:prstGeom>
          <a:noFill/>
        </p:spPr>
        <p:txBody>
          <a:bodyPr wrap="square" rtlCol="0">
            <a:spAutoFit/>
          </a:bodyPr>
          <a:lstStyle/>
          <a:p>
            <a:r>
              <a:rPr lang="en-GB" sz="4400" b="1" dirty="0"/>
              <a:t>1,460!</a:t>
            </a:r>
          </a:p>
        </p:txBody>
      </p:sp>
    </p:spTree>
    <p:extLst>
      <p:ext uri="{BB962C8B-B14F-4D97-AF65-F5344CB8AC3E}">
        <p14:creationId xmlns:p14="http://schemas.microsoft.com/office/powerpoint/2010/main" val="3119231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FBDFA3-5604-EC4C-B49B-95CDAB8E94E7}"/>
              </a:ext>
            </a:extLst>
          </p:cNvPr>
          <p:cNvPicPr>
            <a:picLocks noChangeAspect="1"/>
          </p:cNvPicPr>
          <p:nvPr/>
        </p:nvPicPr>
        <p:blipFill>
          <a:blip r:embed="rId3"/>
          <a:stretch>
            <a:fillRect/>
          </a:stretch>
        </p:blipFill>
        <p:spPr>
          <a:xfrm>
            <a:off x="1077074" y="1392865"/>
            <a:ext cx="7171743" cy="4951450"/>
          </a:xfrm>
          <a:prstGeom prst="rect">
            <a:avLst/>
          </a:prstGeom>
          <a:solidFill>
            <a:srgbClr val="D1232A"/>
          </a:solidFill>
          <a:effectLst>
            <a:outerShdw blurRad="50800" dist="38100" dir="2700000" algn="tl" rotWithShape="0">
              <a:prstClr val="black">
                <a:alpha val="40000"/>
              </a:prstClr>
            </a:outerShdw>
            <a:softEdge rad="63500"/>
          </a:effectLst>
        </p:spPr>
      </p:pic>
      <p:sp>
        <p:nvSpPr>
          <p:cNvPr id="3" name="Rectangle 2">
            <a:extLst>
              <a:ext uri="{FF2B5EF4-FFF2-40B4-BE49-F238E27FC236}">
                <a16:creationId xmlns:a16="http://schemas.microsoft.com/office/drawing/2014/main" id="{36FA43A0-8F40-429F-83A7-2B13389B06AA}"/>
              </a:ext>
            </a:extLst>
          </p:cNvPr>
          <p:cNvSpPr/>
          <p:nvPr/>
        </p:nvSpPr>
        <p:spPr>
          <a:xfrm rot="21406704">
            <a:off x="730167" y="441616"/>
            <a:ext cx="8335156" cy="849062"/>
          </a:xfrm>
          <a:prstGeom prst="rect">
            <a:avLst/>
          </a:prstGeom>
        </p:spPr>
        <p:txBody>
          <a:bodyPr wrap="square">
            <a:spAutoFit/>
          </a:bodyPr>
          <a:lstStyle/>
          <a:p>
            <a:r>
              <a:rPr lang="en-US" b="1" dirty="0">
                <a:latin typeface="Century Gothic" panose="020B0502020202020204" pitchFamily="34" charset="0"/>
              </a:rPr>
              <a:t> </a:t>
            </a:r>
            <a:r>
              <a:rPr lang="en-US" sz="4800" b="1" dirty="0">
                <a:solidFill>
                  <a:schemeClr val="bg1"/>
                </a:solidFill>
                <a:latin typeface="Century Gothic" panose="020B0502020202020204" pitchFamily="34" charset="0"/>
              </a:rPr>
              <a:t>The effect on marine life</a:t>
            </a:r>
            <a:endParaRPr lang="en-US" sz="4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2155468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33FA56-AF6A-6745-A0C1-C1C6E76DF7D8}"/>
              </a:ext>
            </a:extLst>
          </p:cNvPr>
          <p:cNvPicPr>
            <a:picLocks noChangeAspect="1"/>
          </p:cNvPicPr>
          <p:nvPr/>
        </p:nvPicPr>
        <p:blipFill>
          <a:blip r:embed="rId3"/>
          <a:stretch>
            <a:fillRect/>
          </a:stretch>
        </p:blipFill>
        <p:spPr>
          <a:xfrm>
            <a:off x="955933" y="1419896"/>
            <a:ext cx="7232133" cy="4802404"/>
          </a:xfrm>
          <a:prstGeom prst="rect">
            <a:avLst/>
          </a:prstGeom>
          <a:solidFill>
            <a:srgbClr val="D1232A"/>
          </a:solidFill>
          <a:effectLst>
            <a:outerShdw blurRad="50800" dist="38100" dir="2700000" algn="tl" rotWithShape="0">
              <a:prstClr val="black">
                <a:alpha val="40000"/>
              </a:prstClr>
            </a:outerShdw>
            <a:softEdge rad="63500"/>
          </a:effectLst>
        </p:spPr>
      </p:pic>
      <p:sp>
        <p:nvSpPr>
          <p:cNvPr id="3" name="Rectangle 2">
            <a:extLst>
              <a:ext uri="{FF2B5EF4-FFF2-40B4-BE49-F238E27FC236}">
                <a16:creationId xmlns:a16="http://schemas.microsoft.com/office/drawing/2014/main" id="{D3DFE15B-93F3-479B-A122-84B153F2C8F2}"/>
              </a:ext>
            </a:extLst>
          </p:cNvPr>
          <p:cNvSpPr/>
          <p:nvPr/>
        </p:nvSpPr>
        <p:spPr>
          <a:xfrm rot="21406704">
            <a:off x="730167" y="441616"/>
            <a:ext cx="8335156" cy="849062"/>
          </a:xfrm>
          <a:prstGeom prst="rect">
            <a:avLst/>
          </a:prstGeom>
        </p:spPr>
        <p:txBody>
          <a:bodyPr wrap="square">
            <a:spAutoFit/>
          </a:bodyPr>
          <a:lstStyle/>
          <a:p>
            <a:r>
              <a:rPr lang="en-US" b="1" dirty="0">
                <a:latin typeface="Century Gothic" panose="020B0502020202020204" pitchFamily="34" charset="0"/>
              </a:rPr>
              <a:t> </a:t>
            </a:r>
            <a:r>
              <a:rPr lang="en-US" sz="4800" b="1" dirty="0">
                <a:solidFill>
                  <a:schemeClr val="bg1"/>
                </a:solidFill>
                <a:latin typeface="Century Gothic" panose="020B0502020202020204" pitchFamily="34" charset="0"/>
              </a:rPr>
              <a:t>The effect on marine life</a:t>
            </a:r>
            <a:endParaRPr lang="en-US" sz="4800" dirty="0">
              <a:solidFill>
                <a:schemeClr val="bg1"/>
              </a:solidFill>
              <a:latin typeface="Century Gothic" panose="020B0502020202020204" pitchFamily="34" charset="0"/>
            </a:endParaRPr>
          </a:p>
        </p:txBody>
      </p:sp>
      <p:sp>
        <p:nvSpPr>
          <p:cNvPr id="4" name="Rectangle: Rounded Corners 3">
            <a:extLst>
              <a:ext uri="{FF2B5EF4-FFF2-40B4-BE49-F238E27FC236}">
                <a16:creationId xmlns:a16="http://schemas.microsoft.com/office/drawing/2014/main" id="{346B1CC4-E34E-47BE-A479-BF8E0A7D5059}"/>
              </a:ext>
            </a:extLst>
          </p:cNvPr>
          <p:cNvSpPr/>
          <p:nvPr/>
        </p:nvSpPr>
        <p:spPr>
          <a:xfrm>
            <a:off x="1217853" y="1721458"/>
            <a:ext cx="3239847" cy="1081226"/>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1232A"/>
                </a:solidFill>
                <a:latin typeface="Century Gothic" panose="020B0502020202020204" pitchFamily="34" charset="0"/>
                <a:cs typeface="Arial" panose="020B0604020202020204" pitchFamily="34" charset="0"/>
              </a:rPr>
              <a:t>44% </a:t>
            </a:r>
            <a:r>
              <a:rPr lang="en-US" sz="2400" b="1" dirty="0">
                <a:solidFill>
                  <a:schemeClr val="tx1">
                    <a:lumMod val="75000"/>
                    <a:lumOff val="25000"/>
                  </a:schemeClr>
                </a:solidFill>
                <a:latin typeface="Century Gothic" panose="020B0502020202020204" pitchFamily="34" charset="0"/>
                <a:cs typeface="Arial" panose="020B0604020202020204" pitchFamily="34" charset="0"/>
              </a:rPr>
              <a:t>of all seabirds have eaten plastic</a:t>
            </a:r>
          </a:p>
        </p:txBody>
      </p:sp>
      <p:sp>
        <p:nvSpPr>
          <p:cNvPr id="5" name="Rectangle: Rounded Corners 4">
            <a:extLst>
              <a:ext uri="{FF2B5EF4-FFF2-40B4-BE49-F238E27FC236}">
                <a16:creationId xmlns:a16="http://schemas.microsoft.com/office/drawing/2014/main" id="{A3A9EB4F-D56F-4560-9DF1-6AE187F10E78}"/>
              </a:ext>
            </a:extLst>
          </p:cNvPr>
          <p:cNvSpPr/>
          <p:nvPr/>
        </p:nvSpPr>
        <p:spPr>
          <a:xfrm>
            <a:off x="2194559" y="3088349"/>
            <a:ext cx="4754880" cy="1419621"/>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75000"/>
                    <a:lumOff val="25000"/>
                  </a:schemeClr>
                </a:solidFill>
                <a:latin typeface="Century Gothic" panose="020B0502020202020204" pitchFamily="34" charset="0"/>
                <a:cs typeface="Arial" panose="020B0604020202020204" pitchFamily="34" charset="0"/>
              </a:rPr>
              <a:t>One marine mammal or sea bird dies </a:t>
            </a:r>
            <a:r>
              <a:rPr lang="en-GB" sz="2400" b="1" dirty="0">
                <a:solidFill>
                  <a:srgbClr val="D1232A"/>
                </a:solidFill>
                <a:latin typeface="Century Gothic" panose="020B0502020202020204" pitchFamily="34" charset="0"/>
                <a:cs typeface="Arial" panose="020B0604020202020204" pitchFamily="34" charset="0"/>
              </a:rPr>
              <a:t>every 30 seconds </a:t>
            </a:r>
            <a:r>
              <a:rPr lang="en-GB" sz="2400" b="1" dirty="0">
                <a:solidFill>
                  <a:schemeClr val="tx1">
                    <a:lumMod val="75000"/>
                    <a:lumOff val="25000"/>
                  </a:schemeClr>
                </a:solidFill>
                <a:latin typeface="Century Gothic" panose="020B0502020202020204" pitchFamily="34" charset="0"/>
                <a:cs typeface="Arial" panose="020B0604020202020204" pitchFamily="34" charset="0"/>
              </a:rPr>
              <a:t>due to plastic pollution</a:t>
            </a:r>
          </a:p>
        </p:txBody>
      </p:sp>
      <p:sp>
        <p:nvSpPr>
          <p:cNvPr id="6" name="Rectangle: Rounded Corners 5">
            <a:extLst>
              <a:ext uri="{FF2B5EF4-FFF2-40B4-BE49-F238E27FC236}">
                <a16:creationId xmlns:a16="http://schemas.microsoft.com/office/drawing/2014/main" id="{937D9778-FDFC-428E-81E0-858F84F755ED}"/>
              </a:ext>
            </a:extLst>
          </p:cNvPr>
          <p:cNvSpPr/>
          <p:nvPr/>
        </p:nvSpPr>
        <p:spPr>
          <a:xfrm>
            <a:off x="3234691" y="4793635"/>
            <a:ext cx="4663439" cy="1143000"/>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lumMod val="75000"/>
                    <a:lumOff val="25000"/>
                  </a:schemeClr>
                </a:solidFill>
                <a:latin typeface="Century Gothic" panose="020B0502020202020204" pitchFamily="34" charset="0"/>
                <a:cs typeface="Arial" panose="020B0604020202020204" pitchFamily="34" charset="0"/>
              </a:rPr>
              <a:t>By 2050, there could be </a:t>
            </a:r>
            <a:r>
              <a:rPr lang="en-GB" sz="2400" b="1" dirty="0">
                <a:solidFill>
                  <a:srgbClr val="D1232A"/>
                </a:solidFill>
                <a:latin typeface="Century Gothic" panose="020B0502020202020204" pitchFamily="34" charset="0"/>
                <a:cs typeface="Arial" panose="020B0604020202020204" pitchFamily="34" charset="0"/>
              </a:rPr>
              <a:t>more plastic in the ocean than fish</a:t>
            </a:r>
            <a:r>
              <a:rPr lang="en-GB" sz="2400" b="1" dirty="0">
                <a:solidFill>
                  <a:schemeClr val="tx1">
                    <a:lumMod val="75000"/>
                    <a:lumOff val="25000"/>
                  </a:schemeClr>
                </a:solidFill>
                <a:latin typeface="Century Gothic" panose="020B0502020202020204" pitchFamily="34" charset="0"/>
                <a:cs typeface="Arial" panose="020B0604020202020204" pitchFamily="34" charset="0"/>
              </a:rPr>
              <a:t>!</a:t>
            </a:r>
            <a:endParaRPr lang="en-US" sz="2400" b="1" dirty="0">
              <a:solidFill>
                <a:schemeClr val="tx1">
                  <a:lumMod val="75000"/>
                  <a:lumOff val="2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993679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FD15D9-7786-FB42-B4E9-66E799DF683A}"/>
              </a:ext>
            </a:extLst>
          </p:cNvPr>
          <p:cNvSpPr/>
          <p:nvPr/>
        </p:nvSpPr>
        <p:spPr>
          <a:xfrm rot="21375893">
            <a:off x="600273" y="727638"/>
            <a:ext cx="7904146" cy="702423"/>
          </a:xfrm>
          <a:prstGeom prst="rect">
            <a:avLst/>
          </a:prstGeom>
        </p:spPr>
        <p:txBody>
          <a:bodyPr wrap="square">
            <a:spAutoFit/>
          </a:bodyPr>
          <a:lstStyle/>
          <a:p>
            <a:r>
              <a:rPr lang="en-GB" sz="4000" b="1" dirty="0">
                <a:solidFill>
                  <a:schemeClr val="bg1"/>
                </a:solidFill>
                <a:latin typeface="Century Gothic" panose="020B0502020202020204" pitchFamily="34" charset="0"/>
              </a:rPr>
              <a:t>It’s time to #GiveUpLovingPop!</a:t>
            </a:r>
            <a:endParaRPr lang="en-US" sz="40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2F1CD818-591F-C14C-A76B-0EAEC82C8B14}"/>
              </a:ext>
            </a:extLst>
          </p:cNvPr>
          <p:cNvSpPr/>
          <p:nvPr/>
        </p:nvSpPr>
        <p:spPr>
          <a:xfrm>
            <a:off x="195660" y="2205156"/>
            <a:ext cx="8511459"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chemeClr val="tx1">
                    <a:lumMod val="75000"/>
                    <a:lumOff val="25000"/>
                  </a:schemeClr>
                </a:solidFill>
                <a:latin typeface="Century Gothic" panose="020B0502020202020204" pitchFamily="34" charset="0"/>
                <a:cs typeface="Arial" panose="020B0604020202020204" pitchFamily="34" charset="0"/>
              </a:rPr>
              <a:t>In the UK we buy </a:t>
            </a:r>
            <a:r>
              <a:rPr lang="en-GB" sz="2400" b="1" dirty="0">
                <a:solidFill>
                  <a:srgbClr val="D1232A"/>
                </a:solidFill>
                <a:latin typeface="Century Gothic" panose="020B0502020202020204" pitchFamily="34" charset="0"/>
                <a:cs typeface="Arial" panose="020B0604020202020204" pitchFamily="34" charset="0"/>
              </a:rPr>
              <a:t>35 MILLION </a:t>
            </a:r>
            <a:r>
              <a:rPr lang="en-GB" sz="2400" dirty="0">
                <a:solidFill>
                  <a:schemeClr val="tx1">
                    <a:lumMod val="75000"/>
                    <a:lumOff val="25000"/>
                  </a:schemeClr>
                </a:solidFill>
                <a:latin typeface="Century Gothic" panose="020B0502020202020204" pitchFamily="34" charset="0"/>
                <a:cs typeface="Arial" panose="020B0604020202020204" pitchFamily="34" charset="0"/>
              </a:rPr>
              <a:t>plastic bottles every day - the same weight as </a:t>
            </a:r>
            <a:r>
              <a:rPr lang="en-GB" sz="2400" b="1" i="1" dirty="0">
                <a:solidFill>
                  <a:srgbClr val="D1232A"/>
                </a:solidFill>
                <a:latin typeface="Century Gothic" panose="020B0502020202020204" pitchFamily="34" charset="0"/>
                <a:cs typeface="Arial" panose="020B0604020202020204" pitchFamily="34" charset="0"/>
              </a:rPr>
              <a:t>12 Blue Whales </a:t>
            </a:r>
            <a:r>
              <a:rPr lang="en-GB" sz="2400" dirty="0">
                <a:solidFill>
                  <a:schemeClr val="tx1">
                    <a:lumMod val="75000"/>
                    <a:lumOff val="25000"/>
                  </a:schemeClr>
                </a:solidFill>
                <a:latin typeface="Century Gothic" panose="020B0502020202020204" pitchFamily="34" charset="0"/>
                <a:cs typeface="Arial" panose="020B0604020202020204" pitchFamily="34" charset="0"/>
              </a:rPr>
              <a:t>(the largest animal </a:t>
            </a:r>
            <a:r>
              <a:rPr lang="en-GB" sz="2400" i="1" dirty="0">
                <a:solidFill>
                  <a:schemeClr val="tx1">
                    <a:lumMod val="75000"/>
                    <a:lumOff val="25000"/>
                  </a:schemeClr>
                </a:solidFill>
                <a:latin typeface="Century Gothic" panose="020B0502020202020204" pitchFamily="34" charset="0"/>
                <a:cs typeface="Arial" panose="020B0604020202020204" pitchFamily="34" charset="0"/>
              </a:rPr>
              <a:t>ever</a:t>
            </a:r>
            <a:r>
              <a:rPr lang="en-GB" sz="2400" dirty="0">
                <a:solidFill>
                  <a:schemeClr val="tx1">
                    <a:lumMod val="75000"/>
                    <a:lumOff val="25000"/>
                  </a:schemeClr>
                </a:solidFill>
                <a:latin typeface="Century Gothic" panose="020B0502020202020204" pitchFamily="34" charset="0"/>
                <a:cs typeface="Arial" panose="020B0604020202020204" pitchFamily="34" charset="0"/>
              </a:rPr>
              <a:t> to have existed!)</a:t>
            </a:r>
          </a:p>
          <a:p>
            <a:endParaRPr lang="en-GB" sz="2400" dirty="0">
              <a:solidFill>
                <a:schemeClr val="tx1">
                  <a:lumMod val="75000"/>
                  <a:lumOff val="25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1">
                    <a:lumMod val="75000"/>
                    <a:lumOff val="25000"/>
                  </a:schemeClr>
                </a:solidFill>
                <a:latin typeface="Century Gothic" panose="020B0502020202020204" pitchFamily="34" charset="0"/>
                <a:cs typeface="Arial" panose="020B0604020202020204" pitchFamily="34" charset="0"/>
              </a:rPr>
              <a:t>Many of these drinks can be </a:t>
            </a:r>
            <a:r>
              <a:rPr lang="en-GB" sz="2400" b="1" dirty="0">
                <a:solidFill>
                  <a:srgbClr val="D1232A"/>
                </a:solidFill>
                <a:latin typeface="Century Gothic" panose="020B0502020202020204" pitchFamily="34" charset="0"/>
                <a:cs typeface="Arial" panose="020B0604020202020204" pitchFamily="34" charset="0"/>
              </a:rPr>
              <a:t>high in sugar</a:t>
            </a:r>
          </a:p>
          <a:p>
            <a:pPr marL="342900" indent="-342900">
              <a:buFont typeface="Arial" panose="020B0604020202020204" pitchFamily="34" charset="0"/>
              <a:buChar char="•"/>
            </a:pPr>
            <a:endParaRPr lang="en-GB" sz="2400" dirty="0">
              <a:solidFill>
                <a:schemeClr val="tx1">
                  <a:lumMod val="75000"/>
                  <a:lumOff val="25000"/>
                </a:schemeClr>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1">
                    <a:lumMod val="75000"/>
                    <a:lumOff val="25000"/>
                  </a:schemeClr>
                </a:solidFill>
                <a:latin typeface="Century Gothic" panose="020B0502020202020204" pitchFamily="34" charset="0"/>
                <a:cs typeface="Arial" panose="020B0604020202020204" pitchFamily="34" charset="0"/>
              </a:rPr>
              <a:t>Whilst opting for bottled water is a great move for your health, it may not be such a good move for the </a:t>
            </a:r>
            <a:r>
              <a:rPr lang="en-GB" sz="2400" b="1" dirty="0">
                <a:solidFill>
                  <a:srgbClr val="D1232A"/>
                </a:solidFill>
                <a:latin typeface="Century Gothic" panose="020B0502020202020204" pitchFamily="34" charset="0"/>
                <a:cs typeface="Arial" panose="020B0604020202020204" pitchFamily="34" charset="0"/>
              </a:rPr>
              <a:t>environment</a:t>
            </a:r>
            <a:r>
              <a:rPr lang="en-GB" sz="2400" dirty="0">
                <a:solidFill>
                  <a:schemeClr val="tx1">
                    <a:lumMod val="75000"/>
                    <a:lumOff val="25000"/>
                  </a:schemeClr>
                </a:solidFill>
                <a:latin typeface="Century Gothic" panose="020B0502020202020204" pitchFamily="34" charset="0"/>
                <a:cs typeface="Arial" panose="020B0604020202020204" pitchFamily="34" charset="0"/>
              </a:rPr>
              <a:t>.</a:t>
            </a:r>
          </a:p>
        </p:txBody>
      </p:sp>
      <p:pic>
        <p:nvPicPr>
          <p:cNvPr id="6146" name="Picture 2" descr="Image result for blue whale ">
            <a:extLst>
              <a:ext uri="{FF2B5EF4-FFF2-40B4-BE49-F238E27FC236}">
                <a16:creationId xmlns:a16="http://schemas.microsoft.com/office/drawing/2014/main" id="{0E640EB9-69B3-4040-9A64-91317AFAB9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10005">
            <a:off x="5336527" y="5092486"/>
            <a:ext cx="3557465" cy="177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7073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500" fill="hold"/>
                                        <p:tgtEl>
                                          <p:spTgt spid="6146"/>
                                        </p:tgtEl>
                                        <p:attrNameLst>
                                          <p:attrName>ppt_w</p:attrName>
                                        </p:attrNameLst>
                                      </p:cBhvr>
                                      <p:tavLst>
                                        <p:tav tm="0">
                                          <p:val>
                                            <p:fltVal val="0"/>
                                          </p:val>
                                        </p:tav>
                                        <p:tav tm="100000">
                                          <p:val>
                                            <p:strVal val="#ppt_w"/>
                                          </p:val>
                                        </p:tav>
                                      </p:tavLst>
                                    </p:anim>
                                    <p:anim calcmode="lin" valueType="num">
                                      <p:cBhvr>
                                        <p:cTn id="14" dur="500" fill="hold"/>
                                        <p:tgtEl>
                                          <p:spTgt spid="6146"/>
                                        </p:tgtEl>
                                        <p:attrNameLst>
                                          <p:attrName>ppt_h</p:attrName>
                                        </p:attrNameLst>
                                      </p:cBhvr>
                                      <p:tavLst>
                                        <p:tav tm="0">
                                          <p:val>
                                            <p:fltVal val="0"/>
                                          </p:val>
                                        </p:tav>
                                        <p:tav tm="100000">
                                          <p:val>
                                            <p:strVal val="#ppt_h"/>
                                          </p:val>
                                        </p:tav>
                                      </p:tavLst>
                                    </p:anim>
                                    <p:animEffect transition="in" filter="fade">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6146"/>
                                        </p:tgtEl>
                                        <p:attrNameLst>
                                          <p:attrName>r</p:attrName>
                                        </p:attrNameLst>
                                      </p:cBhvr>
                                    </p:animRot>
                                    <p:animRot by="-240000">
                                      <p:cBhvr>
                                        <p:cTn id="20" dur="200" fill="hold">
                                          <p:stCondLst>
                                            <p:cond delay="200"/>
                                          </p:stCondLst>
                                        </p:cTn>
                                        <p:tgtEl>
                                          <p:spTgt spid="6146"/>
                                        </p:tgtEl>
                                        <p:attrNameLst>
                                          <p:attrName>r</p:attrName>
                                        </p:attrNameLst>
                                      </p:cBhvr>
                                    </p:animRot>
                                    <p:animRot by="240000">
                                      <p:cBhvr>
                                        <p:cTn id="21" dur="200" fill="hold">
                                          <p:stCondLst>
                                            <p:cond delay="400"/>
                                          </p:stCondLst>
                                        </p:cTn>
                                        <p:tgtEl>
                                          <p:spTgt spid="6146"/>
                                        </p:tgtEl>
                                        <p:attrNameLst>
                                          <p:attrName>r</p:attrName>
                                        </p:attrNameLst>
                                      </p:cBhvr>
                                    </p:animRot>
                                    <p:animRot by="-240000">
                                      <p:cBhvr>
                                        <p:cTn id="22" dur="200" fill="hold">
                                          <p:stCondLst>
                                            <p:cond delay="600"/>
                                          </p:stCondLst>
                                        </p:cTn>
                                        <p:tgtEl>
                                          <p:spTgt spid="6146"/>
                                        </p:tgtEl>
                                        <p:attrNameLst>
                                          <p:attrName>r</p:attrName>
                                        </p:attrNameLst>
                                      </p:cBhvr>
                                    </p:animRot>
                                    <p:animRot by="120000">
                                      <p:cBhvr>
                                        <p:cTn id="23" dur="200" fill="hold">
                                          <p:stCondLst>
                                            <p:cond delay="800"/>
                                          </p:stCondLst>
                                        </p:cTn>
                                        <p:tgtEl>
                                          <p:spTgt spid="614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76F97B-77C0-3344-AE61-7D11D1FAAAB7}"/>
              </a:ext>
            </a:extLst>
          </p:cNvPr>
          <p:cNvSpPr/>
          <p:nvPr/>
        </p:nvSpPr>
        <p:spPr>
          <a:xfrm rot="21366298">
            <a:off x="377007" y="661733"/>
            <a:ext cx="8513454" cy="769441"/>
          </a:xfrm>
          <a:prstGeom prst="rect">
            <a:avLst/>
          </a:prstGeom>
        </p:spPr>
        <p:txBody>
          <a:bodyPr wrap="square">
            <a:spAutoFit/>
          </a:bodyPr>
          <a:lstStyle/>
          <a:p>
            <a:r>
              <a:rPr lang="en-GB" sz="4400" b="1" dirty="0">
                <a:solidFill>
                  <a:schemeClr val="bg1"/>
                </a:solidFill>
                <a:latin typeface="Century Gothic" panose="020B0502020202020204" pitchFamily="34" charset="0"/>
              </a:rPr>
              <a:t>So…what can we do to help?</a:t>
            </a:r>
            <a:endParaRPr lang="en-US" sz="44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2C27C5D3-9C7C-F147-8219-1F48C77C1EFE}"/>
              </a:ext>
            </a:extLst>
          </p:cNvPr>
          <p:cNvSpPr/>
          <p:nvPr/>
        </p:nvSpPr>
        <p:spPr>
          <a:xfrm>
            <a:off x="580018" y="2459425"/>
            <a:ext cx="7983959" cy="707886"/>
          </a:xfrm>
          <a:prstGeom prst="rect">
            <a:avLst/>
          </a:prstGeom>
        </p:spPr>
        <p:txBody>
          <a:bodyPr wrap="square">
            <a:spAutoFit/>
          </a:bodyPr>
          <a:lstStyle/>
          <a:p>
            <a:pPr algn="ctr"/>
            <a:r>
              <a:rPr lang="en-GB" sz="2000" dirty="0">
                <a:solidFill>
                  <a:schemeClr val="tx1">
                    <a:lumMod val="75000"/>
                    <a:lumOff val="25000"/>
                  </a:schemeClr>
                </a:solidFill>
                <a:latin typeface="Century Gothic" panose="020B0502020202020204" pitchFamily="34" charset="0"/>
                <a:cs typeface="Arial" panose="020B0604020202020204" pitchFamily="34" charset="0"/>
              </a:rPr>
              <a:t>STOP buying plastic bottles – an easy way to do this is to stop drinking sugary drinks and bottled drinks. Less is more!  </a:t>
            </a:r>
          </a:p>
        </p:txBody>
      </p:sp>
      <p:sp>
        <p:nvSpPr>
          <p:cNvPr id="5" name="Rectangle 4">
            <a:extLst>
              <a:ext uri="{FF2B5EF4-FFF2-40B4-BE49-F238E27FC236}">
                <a16:creationId xmlns:a16="http://schemas.microsoft.com/office/drawing/2014/main" id="{721D96AA-5FE2-403C-B51C-2286AC15C055}"/>
              </a:ext>
            </a:extLst>
          </p:cNvPr>
          <p:cNvSpPr/>
          <p:nvPr/>
        </p:nvSpPr>
        <p:spPr>
          <a:xfrm>
            <a:off x="3237628" y="1982887"/>
            <a:ext cx="2668740" cy="584775"/>
          </a:xfrm>
          <a:prstGeom prst="rect">
            <a:avLst/>
          </a:prstGeom>
          <a:noFill/>
        </p:spPr>
        <p:txBody>
          <a:bodyPr wrap="square" lIns="91440" tIns="45720" rIns="91440" bIns="45720">
            <a:spAutoFit/>
          </a:bodyPr>
          <a:lstStyle/>
          <a:p>
            <a:pPr algn="ctr"/>
            <a:r>
              <a:rPr lang="en-US" sz="3200" b="1" dirty="0">
                <a:ln w="0"/>
                <a:solidFill>
                  <a:srgbClr val="C60000"/>
                </a:solidFill>
                <a:effectLst>
                  <a:reflection blurRad="6350" stA="53000" endA="300" endPos="35500" dir="5400000" sy="-90000" algn="bl" rotWithShape="0"/>
                </a:effectLst>
                <a:latin typeface="Century Gothic" panose="020B0502020202020204" pitchFamily="34" charset="0"/>
                <a:cs typeface="Arial" panose="020B0604020202020204" pitchFamily="34" charset="0"/>
              </a:rPr>
              <a:t>REDUCE!</a:t>
            </a:r>
            <a:endParaRPr lang="en-US" sz="3200" b="1" cap="none" spc="0" dirty="0">
              <a:ln w="0"/>
              <a:solidFill>
                <a:srgbClr val="C60000"/>
              </a:solidFill>
              <a:effectLst>
                <a:reflection blurRad="6350" stA="53000" endA="300" endPos="35500" dir="5400000" sy="-90000" algn="bl" rotWithShape="0"/>
              </a:effectLst>
              <a:latin typeface="Century Gothic" panose="020B0502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F6B3E83-2BD8-4C6A-908A-A489170492C1}"/>
              </a:ext>
            </a:extLst>
          </p:cNvPr>
          <p:cNvSpPr/>
          <p:nvPr/>
        </p:nvSpPr>
        <p:spPr>
          <a:xfrm>
            <a:off x="3857699" y="3120107"/>
            <a:ext cx="1385315" cy="584775"/>
          </a:xfrm>
          <a:prstGeom prst="rect">
            <a:avLst/>
          </a:prstGeom>
          <a:noFill/>
        </p:spPr>
        <p:txBody>
          <a:bodyPr wrap="none" lIns="91440" tIns="45720" rIns="91440" bIns="45720">
            <a:spAutoFit/>
          </a:bodyPr>
          <a:lstStyle/>
          <a:p>
            <a:pPr algn="ctr"/>
            <a:r>
              <a:rPr lang="en-US" sz="3200" b="1" dirty="0">
                <a:ln w="0"/>
                <a:solidFill>
                  <a:srgbClr val="C60000"/>
                </a:solidFill>
                <a:effectLst>
                  <a:reflection blurRad="6350" stA="53000" endA="300" endPos="35500" dir="5400000" sy="-90000" algn="bl" rotWithShape="0"/>
                </a:effectLst>
                <a:latin typeface="Century Gothic" panose="020B0502020202020204" pitchFamily="34" charset="0"/>
                <a:cs typeface="Arial" panose="020B0604020202020204" pitchFamily="34" charset="0"/>
              </a:rPr>
              <a:t>REBEL!</a:t>
            </a:r>
            <a:endParaRPr lang="en-US" sz="3200" b="1" cap="none" spc="0" dirty="0">
              <a:ln w="0"/>
              <a:solidFill>
                <a:srgbClr val="C60000"/>
              </a:solidFill>
              <a:effectLst>
                <a:reflection blurRad="6350" stA="53000" endA="300" endPos="35500" dir="5400000" sy="-90000" algn="bl" rotWithShape="0"/>
              </a:effectLst>
              <a:latin typeface="Century Gothic" panose="020B0502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571EA49-27D3-4057-8BD3-427D64FAFAE2}"/>
              </a:ext>
            </a:extLst>
          </p:cNvPr>
          <p:cNvSpPr/>
          <p:nvPr/>
        </p:nvSpPr>
        <p:spPr>
          <a:xfrm>
            <a:off x="558376" y="3643849"/>
            <a:ext cx="7983959" cy="707886"/>
          </a:xfrm>
          <a:prstGeom prst="rect">
            <a:avLst/>
          </a:prstGeom>
        </p:spPr>
        <p:txBody>
          <a:bodyPr wrap="square">
            <a:spAutoFit/>
          </a:bodyPr>
          <a:lstStyle/>
          <a:p>
            <a:pPr algn="ctr"/>
            <a:r>
              <a:rPr lang="en-GB" sz="2000" dirty="0">
                <a:solidFill>
                  <a:schemeClr val="tx1">
                    <a:lumMod val="75000"/>
                    <a:lumOff val="25000"/>
                  </a:schemeClr>
                </a:solidFill>
                <a:latin typeface="Century Gothic" panose="020B0502020202020204" pitchFamily="34" charset="0"/>
                <a:cs typeface="Arial" panose="020B0604020202020204" pitchFamily="34" charset="0"/>
              </a:rPr>
              <a:t>Rebel against the companies who are destroying our planet and join the refill revolution! </a:t>
            </a:r>
          </a:p>
        </p:txBody>
      </p:sp>
      <p:sp>
        <p:nvSpPr>
          <p:cNvPr id="8" name="Rectangle 7">
            <a:extLst>
              <a:ext uri="{FF2B5EF4-FFF2-40B4-BE49-F238E27FC236}">
                <a16:creationId xmlns:a16="http://schemas.microsoft.com/office/drawing/2014/main" id="{1312A898-8BFF-404B-89BF-B4A9112814A8}"/>
              </a:ext>
            </a:extLst>
          </p:cNvPr>
          <p:cNvSpPr/>
          <p:nvPr/>
        </p:nvSpPr>
        <p:spPr>
          <a:xfrm>
            <a:off x="3815219" y="4316704"/>
            <a:ext cx="1426993" cy="584775"/>
          </a:xfrm>
          <a:prstGeom prst="rect">
            <a:avLst/>
          </a:prstGeom>
          <a:noFill/>
        </p:spPr>
        <p:txBody>
          <a:bodyPr wrap="none" lIns="91440" tIns="45720" rIns="91440" bIns="45720">
            <a:spAutoFit/>
          </a:bodyPr>
          <a:lstStyle/>
          <a:p>
            <a:pPr algn="ctr"/>
            <a:r>
              <a:rPr lang="en-US" sz="3200" b="1" dirty="0">
                <a:ln w="0"/>
                <a:solidFill>
                  <a:srgbClr val="C60000"/>
                </a:solidFill>
                <a:effectLst>
                  <a:reflection blurRad="6350" stA="53000" endA="300" endPos="35500" dir="5400000" sy="-90000" algn="bl" rotWithShape="0"/>
                </a:effectLst>
                <a:latin typeface="Century Gothic" panose="020B0502020202020204" pitchFamily="34" charset="0"/>
                <a:cs typeface="Arial" panose="020B0604020202020204" pitchFamily="34" charset="0"/>
              </a:rPr>
              <a:t>REFILL!</a:t>
            </a:r>
            <a:endParaRPr lang="en-US" sz="3200" b="1" cap="none" spc="0" dirty="0">
              <a:ln w="0"/>
              <a:solidFill>
                <a:srgbClr val="C60000"/>
              </a:solidFill>
              <a:effectLst>
                <a:reflection blurRad="6350" stA="53000" endA="300" endPos="35500" dir="5400000" sy="-90000" algn="bl" rotWithShape="0"/>
              </a:effectLst>
              <a:latin typeface="Century Gothic" panose="020B0502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B2D47AA-18E3-4F05-87B6-8FD144C4297B}"/>
              </a:ext>
            </a:extLst>
          </p:cNvPr>
          <p:cNvSpPr/>
          <p:nvPr/>
        </p:nvSpPr>
        <p:spPr>
          <a:xfrm>
            <a:off x="283190" y="4864321"/>
            <a:ext cx="8701087" cy="400110"/>
          </a:xfrm>
          <a:prstGeom prst="rect">
            <a:avLst/>
          </a:prstGeom>
        </p:spPr>
        <p:txBody>
          <a:bodyPr wrap="square">
            <a:spAutoFit/>
          </a:bodyPr>
          <a:lstStyle/>
          <a:p>
            <a:pPr algn="ctr"/>
            <a:r>
              <a:rPr lang="en-GB" sz="2000" dirty="0">
                <a:solidFill>
                  <a:schemeClr val="tx1">
                    <a:lumMod val="75000"/>
                    <a:lumOff val="25000"/>
                  </a:schemeClr>
                </a:solidFill>
                <a:latin typeface="Century Gothic" panose="020B0502020202020204" pitchFamily="34" charset="0"/>
                <a:cs typeface="Arial" panose="020B0604020202020204" pitchFamily="34" charset="0"/>
              </a:rPr>
              <a:t>Carry your reusable GULP bottle around with you to refill on the go!</a:t>
            </a:r>
          </a:p>
        </p:txBody>
      </p:sp>
      <p:sp>
        <p:nvSpPr>
          <p:cNvPr id="10" name="Rectangle 9">
            <a:extLst>
              <a:ext uri="{FF2B5EF4-FFF2-40B4-BE49-F238E27FC236}">
                <a16:creationId xmlns:a16="http://schemas.microsoft.com/office/drawing/2014/main" id="{27558880-995B-4964-B77B-F22A363A619B}"/>
              </a:ext>
            </a:extLst>
          </p:cNvPr>
          <p:cNvSpPr/>
          <p:nvPr/>
        </p:nvSpPr>
        <p:spPr>
          <a:xfrm>
            <a:off x="3507442" y="5324640"/>
            <a:ext cx="2042546" cy="584775"/>
          </a:xfrm>
          <a:prstGeom prst="rect">
            <a:avLst/>
          </a:prstGeom>
          <a:noFill/>
        </p:spPr>
        <p:txBody>
          <a:bodyPr wrap="none" lIns="91440" tIns="45720" rIns="91440" bIns="45720">
            <a:spAutoFit/>
          </a:bodyPr>
          <a:lstStyle/>
          <a:p>
            <a:pPr algn="ctr"/>
            <a:r>
              <a:rPr lang="en-US" sz="3200" b="1" dirty="0">
                <a:ln w="0"/>
                <a:solidFill>
                  <a:srgbClr val="C60000"/>
                </a:solidFill>
                <a:effectLst>
                  <a:reflection blurRad="6350" stA="53000" endA="300" endPos="35500" dir="5400000" sy="-90000" algn="bl" rotWithShape="0"/>
                </a:effectLst>
                <a:latin typeface="Century Gothic" panose="020B0502020202020204" pitchFamily="34" charset="0"/>
                <a:cs typeface="Arial" panose="020B0604020202020204" pitchFamily="34" charset="0"/>
              </a:rPr>
              <a:t>RECYCLE!</a:t>
            </a:r>
            <a:endParaRPr lang="en-US" sz="3200" b="1" cap="none" spc="0" dirty="0">
              <a:ln w="0"/>
              <a:solidFill>
                <a:srgbClr val="C60000"/>
              </a:solidFill>
              <a:effectLst>
                <a:reflection blurRad="6350" stA="53000" endA="300" endPos="35500" dir="5400000" sy="-90000" algn="bl" rotWithShape="0"/>
              </a:effectLst>
              <a:latin typeface="Century Gothic" panose="020B0502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DA1E61C-47EC-43C6-BF13-6D8DF3A33393}"/>
              </a:ext>
            </a:extLst>
          </p:cNvPr>
          <p:cNvSpPr txBox="1"/>
          <p:nvPr/>
        </p:nvSpPr>
        <p:spPr>
          <a:xfrm>
            <a:off x="360705" y="5864080"/>
            <a:ext cx="8487908" cy="1015663"/>
          </a:xfrm>
          <a:prstGeom prst="rect">
            <a:avLst/>
          </a:prstGeom>
          <a:noFill/>
        </p:spPr>
        <p:txBody>
          <a:bodyPr wrap="square">
            <a:spAutoFit/>
          </a:bodyPr>
          <a:lstStyle/>
          <a:p>
            <a:pPr algn="ctr"/>
            <a:r>
              <a:rPr lang="en-GB" sz="2000" dirty="0">
                <a:solidFill>
                  <a:schemeClr val="tx1">
                    <a:lumMod val="75000"/>
                    <a:lumOff val="25000"/>
                  </a:schemeClr>
                </a:solidFill>
                <a:latin typeface="Century Gothic" panose="020B0502020202020204" pitchFamily="34" charset="0"/>
                <a:cs typeface="Arial" panose="020B0604020202020204" pitchFamily="34" charset="0"/>
              </a:rPr>
              <a:t>If you do buy a plastic bottle (or any plastics for that matter), make sure you recycle it by checking the labelling for the recycling instructions. </a:t>
            </a:r>
          </a:p>
        </p:txBody>
      </p:sp>
      <p:sp>
        <p:nvSpPr>
          <p:cNvPr id="13" name="Rectangular Callout 10">
            <a:extLst>
              <a:ext uri="{FF2B5EF4-FFF2-40B4-BE49-F238E27FC236}">
                <a16:creationId xmlns:a16="http://schemas.microsoft.com/office/drawing/2014/main" id="{EA96FE1D-EBD3-4D03-AC09-F341F0E0A1E6}"/>
              </a:ext>
            </a:extLst>
          </p:cNvPr>
          <p:cNvSpPr/>
          <p:nvPr/>
        </p:nvSpPr>
        <p:spPr>
          <a:xfrm flipH="1">
            <a:off x="6048393" y="3351610"/>
            <a:ext cx="2800220" cy="2000250"/>
          </a:xfrm>
          <a:prstGeom prst="wedgeRectCallout">
            <a:avLst>
              <a:gd name="adj1" fmla="val 64371"/>
              <a:gd name="adj2" fmla="val 67712"/>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spc="-150" dirty="0">
                <a:solidFill>
                  <a:sysClr val="windowText" lastClr="000000"/>
                </a:solidFill>
                <a:latin typeface="Century Gothic" panose="020B0502020202020204" pitchFamily="34" charset="0"/>
              </a:rPr>
              <a:t>But remember, </a:t>
            </a:r>
            <a:r>
              <a:rPr lang="en-GB" sz="2000" b="1" spc="-150" dirty="0">
                <a:solidFill>
                  <a:srgbClr val="FF0000"/>
                </a:solidFill>
                <a:latin typeface="Century Gothic" panose="020B0502020202020204" pitchFamily="34" charset="0"/>
              </a:rPr>
              <a:t>only 44% of plastic bottles get recycled</a:t>
            </a:r>
            <a:r>
              <a:rPr lang="en-GB" sz="2000" b="1" spc="-150" dirty="0">
                <a:solidFill>
                  <a:sysClr val="windowText" lastClr="000000"/>
                </a:solidFill>
                <a:latin typeface="Century Gothic" panose="020B0502020202020204" pitchFamily="34" charset="0"/>
              </a:rPr>
              <a:t>, and require a huge amount of energy to produce.. So</a:t>
            </a:r>
            <a:r>
              <a:rPr lang="en-GB" sz="2000" b="1" spc="-150" dirty="0">
                <a:solidFill>
                  <a:srgbClr val="FF0000"/>
                </a:solidFill>
                <a:latin typeface="Century Gothic" panose="020B0502020202020204" pitchFamily="34" charset="0"/>
              </a:rPr>
              <a:t> reduce </a:t>
            </a:r>
            <a:r>
              <a:rPr lang="en-GB" sz="2000" b="1" spc="-150" dirty="0">
                <a:solidFill>
                  <a:sysClr val="windowText" lastClr="000000"/>
                </a:solidFill>
                <a:latin typeface="Century Gothic" panose="020B0502020202020204" pitchFamily="34" charset="0"/>
              </a:rPr>
              <a:t>and </a:t>
            </a:r>
            <a:r>
              <a:rPr lang="en-GB" sz="2000" b="1" spc="-150" dirty="0">
                <a:solidFill>
                  <a:srgbClr val="FF0000"/>
                </a:solidFill>
                <a:latin typeface="Century Gothic" panose="020B0502020202020204" pitchFamily="34" charset="0"/>
              </a:rPr>
              <a:t>refill</a:t>
            </a:r>
            <a:r>
              <a:rPr lang="en-GB" sz="2000" b="1" spc="-150" dirty="0">
                <a:solidFill>
                  <a:sysClr val="windowText" lastClr="000000"/>
                </a:solidFill>
                <a:latin typeface="Century Gothic" panose="020B0502020202020204" pitchFamily="34" charset="0"/>
              </a:rPr>
              <a:t> where you can!</a:t>
            </a:r>
          </a:p>
        </p:txBody>
      </p:sp>
    </p:spTree>
    <p:extLst>
      <p:ext uri="{BB962C8B-B14F-4D97-AF65-F5344CB8AC3E}">
        <p14:creationId xmlns:p14="http://schemas.microsoft.com/office/powerpoint/2010/main" val="2021319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90"/>
                                          </p:val>
                                        </p:tav>
                                        <p:tav tm="100000">
                                          <p:val>
                                            <p:fltVal val="0"/>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1865F8-5544-0648-926F-2B153E0F97CD}"/>
              </a:ext>
            </a:extLst>
          </p:cNvPr>
          <p:cNvSpPr/>
          <p:nvPr/>
        </p:nvSpPr>
        <p:spPr>
          <a:xfrm>
            <a:off x="334938" y="2503312"/>
            <a:ext cx="5714999" cy="3416320"/>
          </a:xfrm>
          <a:prstGeom prst="rect">
            <a:avLst/>
          </a:prstGeom>
        </p:spPr>
        <p:txBody>
          <a:bodyPr wrap="square">
            <a:spAutoFit/>
          </a:bodyPr>
          <a:lstStyle/>
          <a:p>
            <a:endParaRPr lang="en-GB" sz="2400" dirty="0">
              <a:solidFill>
                <a:srgbClr val="404040"/>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404040"/>
                </a:solidFill>
                <a:latin typeface="Century Gothic" panose="020B0502020202020204" pitchFamily="34" charset="0"/>
                <a:cs typeface="Arial" panose="020B0604020202020204" pitchFamily="34" charset="0"/>
              </a:rPr>
              <a:t>You can usually find water stations in most public places, train stations, hospitals, schools, waiting areas etc. </a:t>
            </a:r>
          </a:p>
          <a:p>
            <a:pPr marL="342900" indent="-342900">
              <a:buFont typeface="Arial" panose="020B0604020202020204" pitchFamily="34" charset="0"/>
              <a:buChar char="•"/>
            </a:pPr>
            <a:endParaRPr lang="en-GB" sz="2400" dirty="0">
              <a:solidFill>
                <a:srgbClr val="404040"/>
              </a:solidFill>
              <a:latin typeface="Century Gothic" panose="020B0502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404040"/>
                </a:solidFill>
                <a:latin typeface="Century Gothic" panose="020B0502020202020204" pitchFamily="34" charset="0"/>
                <a:cs typeface="Arial" panose="020B0604020202020204" pitchFamily="34" charset="0"/>
              </a:rPr>
              <a:t>You can also go into any cafe or restaurant and ask a member of staff to fill up your water bottle. </a:t>
            </a:r>
          </a:p>
        </p:txBody>
      </p:sp>
      <p:pic>
        <p:nvPicPr>
          <p:cNvPr id="5" name="Picture 4">
            <a:extLst>
              <a:ext uri="{FF2B5EF4-FFF2-40B4-BE49-F238E27FC236}">
                <a16:creationId xmlns:a16="http://schemas.microsoft.com/office/drawing/2014/main" id="{624FEDDB-B20D-4CEA-ADFF-CEE5ED2706CB}"/>
              </a:ext>
            </a:extLst>
          </p:cNvPr>
          <p:cNvPicPr>
            <a:picLocks noChangeAspect="1"/>
          </p:cNvPicPr>
          <p:nvPr/>
        </p:nvPicPr>
        <p:blipFill rotWithShape="1">
          <a:blip r:embed="rId3">
            <a:extLst>
              <a:ext uri="{28A0092B-C50C-407E-A947-70E740481C1C}">
                <a14:useLocalDpi xmlns:a14="http://schemas.microsoft.com/office/drawing/2010/main" val="0"/>
              </a:ext>
            </a:extLst>
          </a:blip>
          <a:srcRect l="34504" t="29730" r="37387" b="28649"/>
          <a:stretch/>
        </p:blipFill>
        <p:spPr>
          <a:xfrm>
            <a:off x="6486927" y="3679157"/>
            <a:ext cx="1960050" cy="2902383"/>
          </a:xfrm>
          <a:prstGeom prst="rect">
            <a:avLst/>
          </a:prstGeom>
        </p:spPr>
      </p:pic>
      <p:pic>
        <p:nvPicPr>
          <p:cNvPr id="7" name="Picture 6" descr="A picture containing dark, light, night sky&#10;&#10;Description automatically generated">
            <a:extLst>
              <a:ext uri="{FF2B5EF4-FFF2-40B4-BE49-F238E27FC236}">
                <a16:creationId xmlns:a16="http://schemas.microsoft.com/office/drawing/2014/main" id="{1D0ADCEC-0BD8-43C8-8340-57D288AFB0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603" t="29189" r="33063" b="28468"/>
          <a:stretch/>
        </p:blipFill>
        <p:spPr>
          <a:xfrm>
            <a:off x="7556961" y="5772150"/>
            <a:ext cx="759405" cy="964649"/>
          </a:xfrm>
          <a:prstGeom prst="rect">
            <a:avLst/>
          </a:prstGeom>
        </p:spPr>
      </p:pic>
      <p:sp>
        <p:nvSpPr>
          <p:cNvPr id="9" name="TextBox 8">
            <a:extLst>
              <a:ext uri="{FF2B5EF4-FFF2-40B4-BE49-F238E27FC236}">
                <a16:creationId xmlns:a16="http://schemas.microsoft.com/office/drawing/2014/main" id="{B10829FE-02D7-4B02-93D8-FAD609CAF7C6}"/>
              </a:ext>
            </a:extLst>
          </p:cNvPr>
          <p:cNvSpPr txBox="1"/>
          <p:nvPr/>
        </p:nvSpPr>
        <p:spPr>
          <a:xfrm rot="21426940">
            <a:off x="725444" y="303045"/>
            <a:ext cx="7693108" cy="1323439"/>
          </a:xfrm>
          <a:prstGeom prst="rect">
            <a:avLst/>
          </a:prstGeom>
          <a:noFill/>
        </p:spPr>
        <p:txBody>
          <a:bodyPr wrap="square" rtlCol="0">
            <a:spAutoFit/>
          </a:bodyPr>
          <a:lstStyle/>
          <a:p>
            <a:pPr algn="ctr"/>
            <a:r>
              <a:rPr lang="en-GB" sz="4000" b="1" dirty="0">
                <a:solidFill>
                  <a:schemeClr val="bg1"/>
                </a:solidFill>
                <a:latin typeface="Century Gothic" panose="020B0502020202020204" pitchFamily="34" charset="0"/>
                <a:cs typeface="Arial" panose="020B0604020202020204" pitchFamily="34" charset="0"/>
              </a:rPr>
              <a:t>Where can you refill your GULP water bottle? </a:t>
            </a:r>
          </a:p>
        </p:txBody>
      </p:sp>
      <p:pic>
        <p:nvPicPr>
          <p:cNvPr id="10" name="Picture 2" descr="Image result for refill">
            <a:extLst>
              <a:ext uri="{FF2B5EF4-FFF2-40B4-BE49-F238E27FC236}">
                <a16:creationId xmlns:a16="http://schemas.microsoft.com/office/drawing/2014/main" id="{6A71240C-24C7-45B2-9918-9C8C7AB72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1754" y="1984623"/>
            <a:ext cx="1549435" cy="1549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51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5A8E2E-90AD-F242-9A7F-422B5E379E45}"/>
              </a:ext>
            </a:extLst>
          </p:cNvPr>
          <p:cNvSpPr/>
          <p:nvPr/>
        </p:nvSpPr>
        <p:spPr>
          <a:xfrm>
            <a:off x="237956" y="2304769"/>
            <a:ext cx="6660684" cy="4154984"/>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Water is</a:t>
            </a:r>
            <a:r>
              <a:rPr lang="en-US" sz="2400" b="1" dirty="0">
                <a:solidFill>
                  <a:srgbClr val="404040"/>
                </a:solidFill>
                <a:latin typeface="Century Gothic" panose="020B0502020202020204" pitchFamily="34" charset="0"/>
                <a:cs typeface="Arial" panose="020B0604020202020204" pitchFamily="34" charset="0"/>
              </a:rPr>
              <a:t> </a:t>
            </a:r>
            <a:r>
              <a:rPr lang="en-US" sz="2400" b="1" dirty="0">
                <a:solidFill>
                  <a:srgbClr val="D1232A"/>
                </a:solidFill>
                <a:latin typeface="Century Gothic" panose="020B0502020202020204" pitchFamily="34" charset="0"/>
                <a:cs typeface="Arial" panose="020B0604020202020204" pitchFamily="34" charset="0"/>
              </a:rPr>
              <a:t>ESSENTIAL</a:t>
            </a:r>
            <a:r>
              <a:rPr lang="en-US" sz="2400" b="1" dirty="0">
                <a:solidFill>
                  <a:srgbClr val="404040"/>
                </a:solidFill>
                <a:latin typeface="Century Gothic" panose="020B0502020202020204" pitchFamily="34" charset="0"/>
                <a:cs typeface="Arial" panose="020B0604020202020204" pitchFamily="34" charset="0"/>
              </a:rPr>
              <a:t> </a:t>
            </a:r>
            <a:r>
              <a:rPr lang="en-US" sz="2400" dirty="0">
                <a:solidFill>
                  <a:srgbClr val="404040"/>
                </a:solidFill>
                <a:latin typeface="Century Gothic" panose="020B0502020202020204" pitchFamily="34" charset="0"/>
                <a:cs typeface="Arial" panose="020B0604020202020204" pitchFamily="34" charset="0"/>
              </a:rPr>
              <a:t>for life and we need to drink around 6-8 glasses every day</a:t>
            </a:r>
          </a:p>
          <a:p>
            <a:pPr marL="457200" indent="-457200">
              <a:buFont typeface="Arial" panose="020B0604020202020204" pitchFamily="34" charset="0"/>
              <a:buChar char="•"/>
            </a:pPr>
            <a:endParaRPr lang="en-US" sz="2400" dirty="0">
              <a:solidFill>
                <a:srgbClr val="404040"/>
              </a:solidFill>
              <a:latin typeface="Century Gothic" panose="020B0502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Our </a:t>
            </a:r>
            <a:r>
              <a:rPr lang="en-US" sz="2400" b="1" dirty="0">
                <a:solidFill>
                  <a:srgbClr val="D1232A"/>
                </a:solidFill>
                <a:latin typeface="Century Gothic" panose="020B0502020202020204" pitchFamily="34" charset="0"/>
                <a:cs typeface="Arial" panose="020B0604020202020204" pitchFamily="34" charset="0"/>
              </a:rPr>
              <a:t>brain</a:t>
            </a:r>
            <a:r>
              <a:rPr lang="en-US" sz="2400" dirty="0">
                <a:solidFill>
                  <a:srgbClr val="404040"/>
                </a:solidFill>
                <a:latin typeface="Century Gothic" panose="020B0502020202020204" pitchFamily="34" charset="0"/>
                <a:cs typeface="Arial" panose="020B0604020202020204" pitchFamily="34" charset="0"/>
              </a:rPr>
              <a:t> is made up of </a:t>
            </a:r>
            <a:r>
              <a:rPr lang="en-US" sz="2400" b="1" dirty="0">
                <a:solidFill>
                  <a:srgbClr val="D1232A"/>
                </a:solidFill>
                <a:latin typeface="Century Gothic" panose="020B0502020202020204" pitchFamily="34" charset="0"/>
                <a:cs typeface="Arial" panose="020B0604020202020204" pitchFamily="34" charset="0"/>
              </a:rPr>
              <a:t>73% water</a:t>
            </a:r>
            <a:r>
              <a:rPr lang="en-US" sz="2400" dirty="0">
                <a:solidFill>
                  <a:srgbClr val="D1232A"/>
                </a:solidFill>
                <a:latin typeface="Century Gothic" panose="020B0502020202020204" pitchFamily="34" charset="0"/>
                <a:cs typeface="Arial" panose="020B0604020202020204" pitchFamily="34" charset="0"/>
              </a:rPr>
              <a:t>, </a:t>
            </a:r>
            <a:r>
              <a:rPr lang="en-US" sz="2400" dirty="0">
                <a:solidFill>
                  <a:srgbClr val="404040"/>
                </a:solidFill>
                <a:latin typeface="Century Gothic" panose="020B0502020202020204" pitchFamily="34" charset="0"/>
                <a:cs typeface="Arial" panose="020B0604020202020204" pitchFamily="34" charset="0"/>
              </a:rPr>
              <a:t>so lack of hydration can have a serious effect on how our brains function </a:t>
            </a:r>
          </a:p>
          <a:p>
            <a:pPr marL="457200" indent="-457200">
              <a:buFont typeface="Arial" panose="020B0604020202020204" pitchFamily="34" charset="0"/>
              <a:buChar char="•"/>
            </a:pPr>
            <a:endParaRPr lang="en-US" sz="2400" dirty="0">
              <a:solidFill>
                <a:srgbClr val="404040"/>
              </a:solidFill>
              <a:latin typeface="Century Gothic" panose="020B0502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Water </a:t>
            </a:r>
            <a:r>
              <a:rPr lang="en-US" sz="2400" b="1" dirty="0">
                <a:solidFill>
                  <a:srgbClr val="D1232A"/>
                </a:solidFill>
                <a:latin typeface="Century Gothic" panose="020B0502020202020204" pitchFamily="34" charset="0"/>
                <a:cs typeface="Arial" panose="020B0604020202020204" pitchFamily="34" charset="0"/>
              </a:rPr>
              <a:t>carries nutrients </a:t>
            </a:r>
            <a:r>
              <a:rPr lang="en-US" sz="2400" dirty="0">
                <a:solidFill>
                  <a:srgbClr val="404040"/>
                </a:solidFill>
                <a:latin typeface="Century Gothic" panose="020B0502020202020204" pitchFamily="34" charset="0"/>
                <a:cs typeface="Arial" panose="020B0604020202020204" pitchFamily="34" charset="0"/>
              </a:rPr>
              <a:t>and </a:t>
            </a:r>
            <a:r>
              <a:rPr lang="en-US" sz="2400" b="1" dirty="0">
                <a:solidFill>
                  <a:srgbClr val="D1232A"/>
                </a:solidFill>
                <a:latin typeface="Century Gothic" panose="020B0502020202020204" pitchFamily="34" charset="0"/>
                <a:cs typeface="Arial" panose="020B0604020202020204" pitchFamily="34" charset="0"/>
              </a:rPr>
              <a:t>waste products </a:t>
            </a:r>
            <a:r>
              <a:rPr lang="en-US" sz="2400" dirty="0">
                <a:solidFill>
                  <a:srgbClr val="404040"/>
                </a:solidFill>
                <a:latin typeface="Century Gothic" panose="020B0502020202020204" pitchFamily="34" charset="0"/>
                <a:cs typeface="Arial" panose="020B0604020202020204" pitchFamily="34" charset="0"/>
              </a:rPr>
              <a:t>between our major organs</a:t>
            </a:r>
          </a:p>
          <a:p>
            <a:pPr marL="457200" indent="-457200">
              <a:buFont typeface="Arial" panose="020B0604020202020204" pitchFamily="34" charset="0"/>
              <a:buChar char="•"/>
            </a:pPr>
            <a:endParaRPr lang="en-US" sz="2400" dirty="0">
              <a:solidFill>
                <a:srgbClr val="404040"/>
              </a:solidFill>
              <a:latin typeface="Century Gothic" panose="020B0502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Water regulates our body </a:t>
            </a:r>
            <a:r>
              <a:rPr lang="en-US" sz="2400" b="1" dirty="0">
                <a:solidFill>
                  <a:srgbClr val="D1232A"/>
                </a:solidFill>
                <a:latin typeface="Century Gothic" panose="020B0502020202020204" pitchFamily="34" charset="0"/>
                <a:cs typeface="Arial" panose="020B0604020202020204" pitchFamily="34" charset="0"/>
              </a:rPr>
              <a:t>temperature</a:t>
            </a:r>
          </a:p>
        </p:txBody>
      </p:sp>
      <p:sp>
        <p:nvSpPr>
          <p:cNvPr id="3" name="Rectangle 2">
            <a:extLst>
              <a:ext uri="{FF2B5EF4-FFF2-40B4-BE49-F238E27FC236}">
                <a16:creationId xmlns:a16="http://schemas.microsoft.com/office/drawing/2014/main" id="{7DDCA117-518E-774F-9288-FC2E744078B9}"/>
              </a:ext>
            </a:extLst>
          </p:cNvPr>
          <p:cNvSpPr/>
          <p:nvPr/>
        </p:nvSpPr>
        <p:spPr>
          <a:xfrm rot="21393335">
            <a:off x="414538" y="655420"/>
            <a:ext cx="8582252" cy="707886"/>
          </a:xfrm>
          <a:prstGeom prst="rect">
            <a:avLst/>
          </a:prstGeom>
        </p:spPr>
        <p:txBody>
          <a:bodyPr wrap="square">
            <a:spAutoFit/>
          </a:bodyPr>
          <a:lstStyle/>
          <a:p>
            <a:pPr algn="ctr"/>
            <a:r>
              <a:rPr lang="en-US" sz="4000" b="1" dirty="0">
                <a:solidFill>
                  <a:schemeClr val="bg1"/>
                </a:solidFill>
                <a:latin typeface="Century Gothic" panose="020B0502020202020204" pitchFamily="34" charset="0"/>
              </a:rPr>
              <a:t>Water is a superpower!</a:t>
            </a:r>
          </a:p>
        </p:txBody>
      </p:sp>
      <p:pic>
        <p:nvPicPr>
          <p:cNvPr id="9" name="Picture 8" descr="Icon&#10;&#10;Description automatically generated with medium confidence">
            <a:extLst>
              <a:ext uri="{FF2B5EF4-FFF2-40B4-BE49-F238E27FC236}">
                <a16:creationId xmlns:a16="http://schemas.microsoft.com/office/drawing/2014/main" id="{C635525E-3B47-464E-BEA7-65D9417B935B}"/>
              </a:ext>
            </a:extLst>
          </p:cNvPr>
          <p:cNvPicPr>
            <a:picLocks noChangeAspect="1"/>
          </p:cNvPicPr>
          <p:nvPr/>
        </p:nvPicPr>
        <p:blipFill rotWithShape="1">
          <a:blip r:embed="rId3">
            <a:extLst>
              <a:ext uri="{28A0092B-C50C-407E-A947-70E740481C1C}">
                <a14:useLocalDpi xmlns:a14="http://schemas.microsoft.com/office/drawing/2010/main" val="0"/>
              </a:ext>
            </a:extLst>
          </a:blip>
          <a:srcRect l="33921" t="30196" r="33333" b="29608"/>
          <a:stretch/>
        </p:blipFill>
        <p:spPr>
          <a:xfrm>
            <a:off x="6899106" y="4553231"/>
            <a:ext cx="1699663" cy="2086413"/>
          </a:xfrm>
          <a:prstGeom prst="rect">
            <a:avLst/>
          </a:prstGeom>
        </p:spPr>
      </p:pic>
      <p:pic>
        <p:nvPicPr>
          <p:cNvPr id="5" name="Picture 4" descr="A pink brain with a black background&#10;&#10;Description automatically generated with low confidence">
            <a:extLst>
              <a:ext uri="{FF2B5EF4-FFF2-40B4-BE49-F238E27FC236}">
                <a16:creationId xmlns:a16="http://schemas.microsoft.com/office/drawing/2014/main" id="{BCFEC47C-34D7-C80C-4835-A641F3CBDD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0" t="15255" r="9241" b="14202"/>
          <a:stretch/>
        </p:blipFill>
        <p:spPr>
          <a:xfrm>
            <a:off x="6818293" y="2636875"/>
            <a:ext cx="1861290" cy="1584250"/>
          </a:xfrm>
          <a:prstGeom prst="rect">
            <a:avLst/>
          </a:prstGeom>
        </p:spPr>
      </p:pic>
    </p:spTree>
    <p:extLst>
      <p:ext uri="{BB962C8B-B14F-4D97-AF65-F5344CB8AC3E}">
        <p14:creationId xmlns:p14="http://schemas.microsoft.com/office/powerpoint/2010/main" val="1544593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E22212-BC65-412F-B4F8-9791135520C6}"/>
              </a:ext>
            </a:extLst>
          </p:cNvPr>
          <p:cNvSpPr/>
          <p:nvPr/>
        </p:nvSpPr>
        <p:spPr>
          <a:xfrm>
            <a:off x="651120" y="727512"/>
            <a:ext cx="7841759" cy="546432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result for uk river picture">
            <a:extLst>
              <a:ext uri="{FF2B5EF4-FFF2-40B4-BE49-F238E27FC236}">
                <a16:creationId xmlns:a16="http://schemas.microsoft.com/office/drawing/2014/main" id="{4E8F6919-4A57-436A-8AF3-DDFCCD5CF1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95"/>
          <a:stretch/>
        </p:blipFill>
        <p:spPr bwMode="auto">
          <a:xfrm rot="10800000" flipV="1">
            <a:off x="1894066" y="2148838"/>
            <a:ext cx="5355868" cy="2857502"/>
          </a:xfrm>
          <a:prstGeom prst="rect">
            <a:avLst/>
          </a:prstGeom>
          <a:noFill/>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C167FF-0FEF-4534-8132-B280296661DF}"/>
              </a:ext>
            </a:extLst>
          </p:cNvPr>
          <p:cNvSpPr txBox="1"/>
          <p:nvPr/>
        </p:nvSpPr>
        <p:spPr>
          <a:xfrm>
            <a:off x="1894066" y="5084048"/>
            <a:ext cx="5411972" cy="1046440"/>
          </a:xfrm>
          <a:prstGeom prst="rect">
            <a:avLst/>
          </a:prstGeom>
          <a:noFill/>
        </p:spPr>
        <p:txBody>
          <a:bodyPr wrap="square" rtlCol="0">
            <a:spAutoFit/>
          </a:bodyPr>
          <a:lstStyle/>
          <a:p>
            <a:pPr algn="ctr"/>
            <a:r>
              <a:rPr lang="en-GB" sz="4400" b="1" dirty="0">
                <a:latin typeface="Century Gothic" panose="020B0502020202020204" pitchFamily="34" charset="0"/>
              </a:rPr>
              <a:t>Plastic bottles</a:t>
            </a:r>
            <a:endParaRPr lang="en-GB" sz="2000" b="1" dirty="0">
              <a:latin typeface="Century Gothic" panose="020B0502020202020204" pitchFamily="34" charset="0"/>
            </a:endParaRPr>
          </a:p>
          <a:p>
            <a:pPr algn="ctr"/>
            <a:endParaRPr lang="en-GB" dirty="0"/>
          </a:p>
        </p:txBody>
      </p:sp>
      <p:pic>
        <p:nvPicPr>
          <p:cNvPr id="7" name="Picture 6" descr="A picture containing light&#10;&#10;Description automatically generated">
            <a:extLst>
              <a:ext uri="{FF2B5EF4-FFF2-40B4-BE49-F238E27FC236}">
                <a16:creationId xmlns:a16="http://schemas.microsoft.com/office/drawing/2014/main" id="{5A8299A8-C465-493C-9227-A31BB769C45E}"/>
              </a:ext>
            </a:extLst>
          </p:cNvPr>
          <p:cNvPicPr>
            <a:picLocks noChangeAspect="1"/>
          </p:cNvPicPr>
          <p:nvPr/>
        </p:nvPicPr>
        <p:blipFill rotWithShape="1">
          <a:blip r:embed="rId4">
            <a:extLst>
              <a:ext uri="{28A0092B-C50C-407E-A947-70E740481C1C}">
                <a14:useLocalDpi xmlns:a14="http://schemas.microsoft.com/office/drawing/2010/main" val="0"/>
              </a:ext>
            </a:extLst>
          </a:blip>
          <a:srcRect l="40333" t="29500" r="39334" b="28834"/>
          <a:stretch/>
        </p:blipFill>
        <p:spPr>
          <a:xfrm rot="1177226">
            <a:off x="5983351" y="2852521"/>
            <a:ext cx="1005835" cy="2061139"/>
          </a:xfrm>
          <a:prstGeom prst="rect">
            <a:avLst/>
          </a:prstGeom>
        </p:spPr>
      </p:pic>
      <p:pic>
        <p:nvPicPr>
          <p:cNvPr id="11" name="Picture 10" descr="A picture containing light&#10;&#10;Description automatically generated">
            <a:extLst>
              <a:ext uri="{FF2B5EF4-FFF2-40B4-BE49-F238E27FC236}">
                <a16:creationId xmlns:a16="http://schemas.microsoft.com/office/drawing/2014/main" id="{596ABF3E-8DAB-4E88-844E-5E38F02A947E}"/>
              </a:ext>
            </a:extLst>
          </p:cNvPr>
          <p:cNvPicPr>
            <a:picLocks noChangeAspect="1"/>
          </p:cNvPicPr>
          <p:nvPr/>
        </p:nvPicPr>
        <p:blipFill rotWithShape="1">
          <a:blip r:embed="rId4">
            <a:extLst>
              <a:ext uri="{28A0092B-C50C-407E-A947-70E740481C1C}">
                <a14:useLocalDpi xmlns:a14="http://schemas.microsoft.com/office/drawing/2010/main" val="0"/>
              </a:ext>
            </a:extLst>
          </a:blip>
          <a:srcRect l="40333" t="29500" r="39334" b="28834"/>
          <a:stretch/>
        </p:blipFill>
        <p:spPr>
          <a:xfrm rot="20318481">
            <a:off x="4724507" y="2293119"/>
            <a:ext cx="1005835" cy="2061139"/>
          </a:xfrm>
          <a:prstGeom prst="rect">
            <a:avLst/>
          </a:prstGeom>
        </p:spPr>
      </p:pic>
      <p:pic>
        <p:nvPicPr>
          <p:cNvPr id="12" name="Picture 11" descr="A picture containing light&#10;&#10;Description automatically generated">
            <a:extLst>
              <a:ext uri="{FF2B5EF4-FFF2-40B4-BE49-F238E27FC236}">
                <a16:creationId xmlns:a16="http://schemas.microsoft.com/office/drawing/2014/main" id="{B24BD9D8-6D20-4357-B0F6-5EDAE4426D98}"/>
              </a:ext>
            </a:extLst>
          </p:cNvPr>
          <p:cNvPicPr>
            <a:picLocks noChangeAspect="1"/>
          </p:cNvPicPr>
          <p:nvPr/>
        </p:nvPicPr>
        <p:blipFill rotWithShape="1">
          <a:blip r:embed="rId4">
            <a:extLst>
              <a:ext uri="{28A0092B-C50C-407E-A947-70E740481C1C}">
                <a14:useLocalDpi xmlns:a14="http://schemas.microsoft.com/office/drawing/2010/main" val="0"/>
              </a:ext>
            </a:extLst>
          </a:blip>
          <a:srcRect l="40333" t="29500" r="39334" b="28834"/>
          <a:stretch/>
        </p:blipFill>
        <p:spPr>
          <a:xfrm rot="1177226">
            <a:off x="3457615" y="2845422"/>
            <a:ext cx="1005835" cy="2061139"/>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5CA5CC0D-FC86-4D77-8886-8F5B0A8F3271}"/>
              </a:ext>
            </a:extLst>
          </p:cNvPr>
          <p:cNvPicPr>
            <a:picLocks noChangeAspect="1"/>
          </p:cNvPicPr>
          <p:nvPr/>
        </p:nvPicPr>
        <p:blipFill rotWithShape="1">
          <a:blip r:embed="rId4">
            <a:extLst>
              <a:ext uri="{28A0092B-C50C-407E-A947-70E740481C1C}">
                <a14:useLocalDpi xmlns:a14="http://schemas.microsoft.com/office/drawing/2010/main" val="0"/>
              </a:ext>
            </a:extLst>
          </a:blip>
          <a:srcRect l="40333" t="29500" r="39334" b="28834"/>
          <a:stretch/>
        </p:blipFill>
        <p:spPr>
          <a:xfrm rot="20444330">
            <a:off x="2161966" y="2253487"/>
            <a:ext cx="1005835" cy="2061139"/>
          </a:xfrm>
          <a:prstGeom prst="rect">
            <a:avLst/>
          </a:prstGeom>
        </p:spPr>
      </p:pic>
      <p:sp>
        <p:nvSpPr>
          <p:cNvPr id="15" name="TextBox 14">
            <a:extLst>
              <a:ext uri="{FF2B5EF4-FFF2-40B4-BE49-F238E27FC236}">
                <a16:creationId xmlns:a16="http://schemas.microsoft.com/office/drawing/2014/main" id="{66E9D194-49A1-4EEF-8B78-5D446837353A}"/>
              </a:ext>
            </a:extLst>
          </p:cNvPr>
          <p:cNvSpPr txBox="1"/>
          <p:nvPr/>
        </p:nvSpPr>
        <p:spPr>
          <a:xfrm>
            <a:off x="1694813" y="957557"/>
            <a:ext cx="5754371" cy="954107"/>
          </a:xfrm>
          <a:prstGeom prst="rect">
            <a:avLst/>
          </a:prstGeom>
          <a:noFill/>
        </p:spPr>
        <p:txBody>
          <a:bodyPr wrap="square" rtlCol="0">
            <a:spAutoFit/>
          </a:bodyPr>
          <a:lstStyle/>
          <a:p>
            <a:pPr algn="ctr"/>
            <a:r>
              <a:rPr lang="en-GB" sz="2800" b="1" dirty="0">
                <a:latin typeface="Century Gothic" panose="020B0502020202020204" pitchFamily="34" charset="0"/>
              </a:rPr>
              <a:t>What is the most common plastic item found in UK rivers?</a:t>
            </a:r>
            <a:endParaRPr lang="en-GB" sz="1200" b="1" dirty="0">
              <a:latin typeface="Century Gothic" panose="020B0502020202020204" pitchFamily="34" charset="0"/>
            </a:endParaRPr>
          </a:p>
        </p:txBody>
      </p:sp>
    </p:spTree>
    <p:extLst>
      <p:ext uri="{BB962C8B-B14F-4D97-AF65-F5344CB8AC3E}">
        <p14:creationId xmlns:p14="http://schemas.microsoft.com/office/powerpoint/2010/main" val="440284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DCA117-518E-774F-9288-FC2E744078B9}"/>
              </a:ext>
            </a:extLst>
          </p:cNvPr>
          <p:cNvSpPr/>
          <p:nvPr/>
        </p:nvSpPr>
        <p:spPr>
          <a:xfrm rot="21393335">
            <a:off x="414538" y="655420"/>
            <a:ext cx="8582252" cy="707886"/>
          </a:xfrm>
          <a:prstGeom prst="rect">
            <a:avLst/>
          </a:prstGeom>
        </p:spPr>
        <p:txBody>
          <a:bodyPr wrap="square">
            <a:spAutoFit/>
          </a:bodyPr>
          <a:lstStyle/>
          <a:p>
            <a:pPr algn="ctr"/>
            <a:r>
              <a:rPr lang="en-US" sz="4000" b="1" dirty="0">
                <a:solidFill>
                  <a:schemeClr val="bg1"/>
                </a:solidFill>
                <a:latin typeface="Century Gothic" panose="020B0502020202020204" pitchFamily="34" charset="0"/>
              </a:rPr>
              <a:t>Hands up…</a:t>
            </a:r>
          </a:p>
        </p:txBody>
      </p:sp>
      <p:sp>
        <p:nvSpPr>
          <p:cNvPr id="5" name="Rectangle 4">
            <a:extLst>
              <a:ext uri="{FF2B5EF4-FFF2-40B4-BE49-F238E27FC236}">
                <a16:creationId xmlns:a16="http://schemas.microsoft.com/office/drawing/2014/main" id="{478E680A-0529-4B66-8CCB-BF4763CD8E9C}"/>
              </a:ext>
            </a:extLst>
          </p:cNvPr>
          <p:cNvSpPr/>
          <p:nvPr/>
        </p:nvSpPr>
        <p:spPr>
          <a:xfrm>
            <a:off x="299424" y="2843249"/>
            <a:ext cx="6843564" cy="2677656"/>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Who wants to keep our oceans, rivers and beaches clean?</a:t>
            </a:r>
          </a:p>
          <a:p>
            <a:pPr marL="457200" indent="-457200">
              <a:buFont typeface="Arial" panose="020B0604020202020204" pitchFamily="34" charset="0"/>
              <a:buChar char="•"/>
            </a:pPr>
            <a:endParaRPr lang="en-US" sz="2400" dirty="0">
              <a:solidFill>
                <a:srgbClr val="404040"/>
              </a:solidFill>
              <a:latin typeface="Century Gothic" panose="020B0502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Who wants to keep our wonderful sea life safe and happy?</a:t>
            </a:r>
            <a:endParaRPr lang="en-US" sz="2400" dirty="0">
              <a:latin typeface="Century Gothic" panose="020B0502020202020204" pitchFamily="34" charset="0"/>
              <a:cs typeface="Arial" panose="020B0604020202020204" pitchFamily="34" charset="0"/>
            </a:endParaRPr>
          </a:p>
          <a:p>
            <a:pPr marL="457200" indent="-457200">
              <a:buFont typeface="Arial" panose="020B0604020202020204" pitchFamily="34" charset="0"/>
              <a:buChar char="•"/>
            </a:pPr>
            <a:endParaRPr lang="en-US" sz="2400" dirty="0">
              <a:solidFill>
                <a:srgbClr val="404040"/>
              </a:solidFill>
              <a:latin typeface="Century Gothic" panose="020B0502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404040"/>
                </a:solidFill>
                <a:latin typeface="Century Gothic" panose="020B0502020202020204" pitchFamily="34" charset="0"/>
                <a:cs typeface="Arial" panose="020B0604020202020204" pitchFamily="34" charset="0"/>
              </a:rPr>
              <a:t>Who wants to #GiveUpLovingPop?</a:t>
            </a:r>
          </a:p>
        </p:txBody>
      </p:sp>
      <p:pic>
        <p:nvPicPr>
          <p:cNvPr id="6" name="Picture 5" descr="A picture containing transport, aircraft, silhouette&#10;&#10;Description automatically generated">
            <a:extLst>
              <a:ext uri="{FF2B5EF4-FFF2-40B4-BE49-F238E27FC236}">
                <a16:creationId xmlns:a16="http://schemas.microsoft.com/office/drawing/2014/main" id="{15E0B11D-934C-4B01-B889-058208AD17A0}"/>
              </a:ext>
            </a:extLst>
          </p:cNvPr>
          <p:cNvPicPr>
            <a:picLocks noChangeAspect="1"/>
          </p:cNvPicPr>
          <p:nvPr/>
        </p:nvPicPr>
        <p:blipFill rotWithShape="1">
          <a:blip r:embed="rId3">
            <a:extLst>
              <a:ext uri="{28A0092B-C50C-407E-A947-70E740481C1C}">
                <a14:useLocalDpi xmlns:a14="http://schemas.microsoft.com/office/drawing/2010/main" val="0"/>
              </a:ext>
            </a:extLst>
          </a:blip>
          <a:srcRect l="29111" t="35260" r="28963" b="34518"/>
          <a:stretch/>
        </p:blipFill>
        <p:spPr>
          <a:xfrm>
            <a:off x="6563360" y="4861162"/>
            <a:ext cx="2446944" cy="1811393"/>
          </a:xfrm>
          <a:prstGeom prst="rect">
            <a:avLst/>
          </a:prstGeom>
        </p:spPr>
      </p:pic>
    </p:spTree>
    <p:extLst>
      <p:ext uri="{BB962C8B-B14F-4D97-AF65-F5344CB8AC3E}">
        <p14:creationId xmlns:p14="http://schemas.microsoft.com/office/powerpoint/2010/main" val="3779167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ter, outdoor, ground, beach&#10;&#10;Description automatically generated">
            <a:extLst>
              <a:ext uri="{FF2B5EF4-FFF2-40B4-BE49-F238E27FC236}">
                <a16:creationId xmlns:a16="http://schemas.microsoft.com/office/drawing/2014/main" id="{2687E476-CE74-43CE-81C8-EDEFBD707C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Rounded Corners 3">
            <a:extLst>
              <a:ext uri="{FF2B5EF4-FFF2-40B4-BE49-F238E27FC236}">
                <a16:creationId xmlns:a16="http://schemas.microsoft.com/office/drawing/2014/main" id="{7077A379-0253-4E9E-B14A-30A48208F6D7}"/>
              </a:ext>
            </a:extLst>
          </p:cNvPr>
          <p:cNvSpPr/>
          <p:nvPr/>
        </p:nvSpPr>
        <p:spPr>
          <a:xfrm rot="21348675">
            <a:off x="4033520" y="203200"/>
            <a:ext cx="4957199" cy="3713480"/>
          </a:xfrm>
          <a:prstGeom prst="roundRect">
            <a:avLst/>
          </a:prstGeom>
          <a:solidFill>
            <a:srgbClr val="D1232A"/>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Box 2">
            <a:extLst>
              <a:ext uri="{FF2B5EF4-FFF2-40B4-BE49-F238E27FC236}">
                <a16:creationId xmlns:a16="http://schemas.microsoft.com/office/drawing/2014/main" id="{FDE68F0D-0881-48ED-A87E-F48E2C832149}"/>
              </a:ext>
            </a:extLst>
          </p:cNvPr>
          <p:cNvSpPr txBox="1">
            <a:spLocks noChangeArrowheads="1"/>
          </p:cNvSpPr>
          <p:nvPr/>
        </p:nvSpPr>
        <p:spPr bwMode="auto">
          <a:xfrm rot="21278921">
            <a:off x="4379219" y="1472920"/>
            <a:ext cx="4265801" cy="6722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lnSpc>
                <a:spcPct val="150000"/>
              </a:lnSpc>
              <a:spcBef>
                <a:spcPct val="0"/>
              </a:spcBef>
              <a:spcAft>
                <a:spcPct val="0"/>
              </a:spcAft>
            </a:pPr>
            <a:r>
              <a:rPr lang="en-GB" altLang="en-US" sz="4000" b="1" dirty="0">
                <a:solidFill>
                  <a:srgbClr val="FFFFFF"/>
                </a:solidFill>
                <a:effectLst>
                  <a:outerShdw blurRad="50800" dist="38100" dir="2700000" algn="tl" rotWithShape="0">
                    <a:prstClr val="black">
                      <a:alpha val="40000"/>
                    </a:prstClr>
                  </a:outerShdw>
                </a:effectLst>
                <a:latin typeface="Century Gothic" panose="020B0502020202020204" pitchFamily="34" charset="0"/>
              </a:rPr>
              <a:t>@gulpNOW</a:t>
            </a:r>
          </a:p>
          <a:p>
            <a:pPr eaLnBrk="0" fontAlgn="base" hangingPunct="0">
              <a:lnSpc>
                <a:spcPct val="150000"/>
              </a:lnSpc>
              <a:spcBef>
                <a:spcPct val="0"/>
              </a:spcBef>
              <a:spcAft>
                <a:spcPct val="0"/>
              </a:spcAft>
            </a:pPr>
            <a:r>
              <a:rPr lang="en-GB" altLang="en-US" sz="2000" b="1" dirty="0">
                <a:solidFill>
                  <a:schemeClr val="bg1"/>
                </a:solidFill>
                <a:effectLst>
                  <a:outerShdw blurRad="50800" dist="38100" dir="2700000" algn="tl" rotWithShape="0">
                    <a:prstClr val="black">
                      <a:alpha val="40000"/>
                    </a:prstClr>
                  </a:outerShdw>
                </a:effectLst>
                <a:latin typeface="Century Gothic" panose="020B0502020202020204" pitchFamily="34" charset="0"/>
                <a:hlinkClick r:id="rId3">
                  <a:extLst>
                    <a:ext uri="{A12FA001-AC4F-418D-AE19-62706E023703}">
                      <ahyp:hlinkClr xmlns:ahyp="http://schemas.microsoft.com/office/drawing/2018/hyperlinkcolor" val="tx"/>
                    </a:ext>
                  </a:extLst>
                </a:hlinkClick>
              </a:rPr>
              <a:t>www.giveuplovingpop.org.uk</a:t>
            </a:r>
            <a:r>
              <a:rPr lang="en-GB" altLang="en-US" sz="20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 </a:t>
            </a:r>
            <a:endParaRPr lang="en-US" altLang="en-US" sz="2000" b="1" dirty="0">
              <a:solidFill>
                <a:schemeClr val="bg1"/>
              </a:solidFill>
              <a:effectLst>
                <a:outerShdw blurRad="50800" dist="38100" dir="2700000" algn="tl" rotWithShape="0">
                  <a:prstClr val="black">
                    <a:alpha val="40000"/>
                  </a:prstClr>
                </a:outerShdw>
              </a:effectLst>
              <a:latin typeface="Century Gothic" panose="020B0502020202020204" pitchFamily="34" charset="0"/>
            </a:endParaRPr>
          </a:p>
        </p:txBody>
      </p:sp>
      <p:pic>
        <p:nvPicPr>
          <p:cNvPr id="6" name="Picture 3">
            <a:extLst>
              <a:ext uri="{FF2B5EF4-FFF2-40B4-BE49-F238E27FC236}">
                <a16:creationId xmlns:a16="http://schemas.microsoft.com/office/drawing/2014/main" id="{41A61E95-D081-4C8A-A884-3CD69F90D166}"/>
              </a:ext>
            </a:extLst>
          </p:cNvPr>
          <p:cNvPicPr>
            <a:picLocks noChangeAspect="1" noChangeArrowheads="1"/>
          </p:cNvPicPr>
          <p:nvPr/>
        </p:nvPicPr>
        <p:blipFill>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rot="21303740">
            <a:off x="6342862" y="503227"/>
            <a:ext cx="2163399" cy="79563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2">
            <a:extLst>
              <a:ext uri="{FF2B5EF4-FFF2-40B4-BE49-F238E27FC236}">
                <a16:creationId xmlns:a16="http://schemas.microsoft.com/office/drawing/2014/main" id="{C3DF7FB1-F839-4740-8C13-5721C3DCF499}"/>
              </a:ext>
            </a:extLst>
          </p:cNvPr>
          <p:cNvSpPr txBox="1">
            <a:spLocks noChangeArrowheads="1"/>
          </p:cNvSpPr>
          <p:nvPr/>
        </p:nvSpPr>
        <p:spPr bwMode="auto">
          <a:xfrm rot="21278921">
            <a:off x="4594050" y="3087192"/>
            <a:ext cx="4265801" cy="6722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eaLnBrk="0" fontAlgn="base" hangingPunct="0">
              <a:lnSpc>
                <a:spcPct val="110000"/>
              </a:lnSpc>
              <a:spcBef>
                <a:spcPct val="0"/>
              </a:spcBef>
              <a:spcAft>
                <a:spcPct val="0"/>
              </a:spcAft>
            </a:pPr>
            <a:r>
              <a:rPr lang="en-GB" altLang="en-US" b="1" dirty="0">
                <a:solidFill>
                  <a:srgbClr val="FFFFFF"/>
                </a:solidFill>
                <a:latin typeface="Century Gothic" panose="020B0502020202020204" pitchFamily="34" charset="0"/>
              </a:rPr>
              <a:t>© Health Equalities Group 2022</a:t>
            </a:r>
          </a:p>
        </p:txBody>
      </p:sp>
    </p:spTree>
    <p:extLst>
      <p:ext uri="{BB962C8B-B14F-4D97-AF65-F5344CB8AC3E}">
        <p14:creationId xmlns:p14="http://schemas.microsoft.com/office/powerpoint/2010/main" val="3843601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mph" presetSubtype="0" repeatCount="2000" fill="hold" nodeType="after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par>
                                <p:cTn id="25" presetID="26"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4E22212-BC65-412F-B4F8-9791135520C6}"/>
              </a:ext>
            </a:extLst>
          </p:cNvPr>
          <p:cNvSpPr/>
          <p:nvPr/>
        </p:nvSpPr>
        <p:spPr>
          <a:xfrm>
            <a:off x="651120" y="727512"/>
            <a:ext cx="7841759" cy="546432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D0129CF-75F7-3103-9B7D-AF794E1B30EB}"/>
              </a:ext>
            </a:extLst>
          </p:cNvPr>
          <p:cNvSpPr txBox="1"/>
          <p:nvPr/>
        </p:nvSpPr>
        <p:spPr>
          <a:xfrm>
            <a:off x="1757871" y="934914"/>
            <a:ext cx="5628255" cy="954107"/>
          </a:xfrm>
          <a:prstGeom prst="rect">
            <a:avLst/>
          </a:prstGeom>
          <a:noFill/>
        </p:spPr>
        <p:txBody>
          <a:bodyPr wrap="square" rtlCol="0">
            <a:spAutoFit/>
          </a:bodyPr>
          <a:lstStyle/>
          <a:p>
            <a:pPr algn="ctr"/>
            <a:r>
              <a:rPr lang="en-GB" sz="2800" b="1" dirty="0">
                <a:latin typeface="Century Gothic" panose="020B0502020202020204" pitchFamily="34" charset="0"/>
              </a:rPr>
              <a:t>What types of drinks are in plastic bottles?</a:t>
            </a:r>
          </a:p>
        </p:txBody>
      </p:sp>
      <p:pic>
        <p:nvPicPr>
          <p:cNvPr id="14" name="Picture 13" descr="A picture containing bottle, honey&#10;&#10;Description automatically generated">
            <a:extLst>
              <a:ext uri="{FF2B5EF4-FFF2-40B4-BE49-F238E27FC236}">
                <a16:creationId xmlns:a16="http://schemas.microsoft.com/office/drawing/2014/main" id="{45DDCA1C-5331-0D8C-6C7A-02511D14FF45}"/>
              </a:ext>
            </a:extLst>
          </p:cNvPr>
          <p:cNvPicPr>
            <a:picLocks noChangeAspect="1"/>
          </p:cNvPicPr>
          <p:nvPr/>
        </p:nvPicPr>
        <p:blipFill rotWithShape="1">
          <a:blip r:embed="rId3">
            <a:extLst>
              <a:ext uri="{28A0092B-C50C-407E-A947-70E740481C1C}">
                <a14:useLocalDpi xmlns:a14="http://schemas.microsoft.com/office/drawing/2010/main" val="0"/>
              </a:ext>
            </a:extLst>
          </a:blip>
          <a:srcRect l="33960" t="26585" r="35629" b="30666"/>
          <a:stretch/>
        </p:blipFill>
        <p:spPr>
          <a:xfrm rot="21445764">
            <a:off x="1022431" y="2755212"/>
            <a:ext cx="2029405" cy="2852735"/>
          </a:xfrm>
          <a:prstGeom prst="rect">
            <a:avLst/>
          </a:prstGeom>
        </p:spPr>
      </p:pic>
      <p:pic>
        <p:nvPicPr>
          <p:cNvPr id="16" name="Picture 15" descr="A picture containing light&#10;&#10;Description automatically generated">
            <a:extLst>
              <a:ext uri="{FF2B5EF4-FFF2-40B4-BE49-F238E27FC236}">
                <a16:creationId xmlns:a16="http://schemas.microsoft.com/office/drawing/2014/main" id="{0CA325AE-654D-2BDC-6280-A0942A4D3F49}"/>
              </a:ext>
            </a:extLst>
          </p:cNvPr>
          <p:cNvPicPr>
            <a:picLocks noChangeAspect="1"/>
          </p:cNvPicPr>
          <p:nvPr/>
        </p:nvPicPr>
        <p:blipFill rotWithShape="1">
          <a:blip r:embed="rId4">
            <a:extLst>
              <a:ext uri="{28A0092B-C50C-407E-A947-70E740481C1C}">
                <a14:useLocalDpi xmlns:a14="http://schemas.microsoft.com/office/drawing/2010/main" val="0"/>
              </a:ext>
            </a:extLst>
          </a:blip>
          <a:srcRect l="40000" t="26667" r="40439" b="28825"/>
          <a:stretch/>
        </p:blipFill>
        <p:spPr>
          <a:xfrm rot="333158">
            <a:off x="3442706" y="2122178"/>
            <a:ext cx="1212496" cy="2758919"/>
          </a:xfrm>
          <a:prstGeom prst="rect">
            <a:avLst/>
          </a:prstGeom>
        </p:spPr>
      </p:pic>
      <p:pic>
        <p:nvPicPr>
          <p:cNvPr id="17" name="Picture 16" descr="Icon&#10;&#10;Description automatically generated">
            <a:extLst>
              <a:ext uri="{FF2B5EF4-FFF2-40B4-BE49-F238E27FC236}">
                <a16:creationId xmlns:a16="http://schemas.microsoft.com/office/drawing/2014/main" id="{0D08A677-E952-0171-9B55-EC2E0B27E6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334" t="8166" r="33167" b="7500"/>
          <a:stretch/>
        </p:blipFill>
        <p:spPr>
          <a:xfrm rot="21198528">
            <a:off x="5306806" y="3032900"/>
            <a:ext cx="1193741" cy="2758140"/>
          </a:xfrm>
          <a:prstGeom prst="rect">
            <a:avLst/>
          </a:prstGeom>
        </p:spPr>
      </p:pic>
      <p:pic>
        <p:nvPicPr>
          <p:cNvPr id="18" name="Picture 17">
            <a:extLst>
              <a:ext uri="{FF2B5EF4-FFF2-40B4-BE49-F238E27FC236}">
                <a16:creationId xmlns:a16="http://schemas.microsoft.com/office/drawing/2014/main" id="{06BDC0D2-73EC-0B80-D48B-83560E134A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001" t="7667" r="35499" b="9713"/>
          <a:stretch/>
        </p:blipFill>
        <p:spPr>
          <a:xfrm rot="573537">
            <a:off x="6906071" y="2722159"/>
            <a:ext cx="992355" cy="2688135"/>
          </a:xfrm>
          <a:prstGeom prst="rect">
            <a:avLst/>
          </a:prstGeom>
        </p:spPr>
      </p:pic>
      <p:sp>
        <p:nvSpPr>
          <p:cNvPr id="19" name="TextBox 18">
            <a:extLst>
              <a:ext uri="{FF2B5EF4-FFF2-40B4-BE49-F238E27FC236}">
                <a16:creationId xmlns:a16="http://schemas.microsoft.com/office/drawing/2014/main" id="{9B70CA0F-62FF-0A38-5268-5F6FF3FBE0AF}"/>
              </a:ext>
            </a:extLst>
          </p:cNvPr>
          <p:cNvSpPr txBox="1"/>
          <p:nvPr/>
        </p:nvSpPr>
        <p:spPr>
          <a:xfrm>
            <a:off x="693772" y="2266417"/>
            <a:ext cx="2666504" cy="523220"/>
          </a:xfrm>
          <a:prstGeom prst="rect">
            <a:avLst/>
          </a:prstGeom>
          <a:noFill/>
        </p:spPr>
        <p:txBody>
          <a:bodyPr wrap="square" rtlCol="0">
            <a:spAutoFit/>
          </a:bodyPr>
          <a:lstStyle/>
          <a:p>
            <a:pPr algn="ctr"/>
            <a:r>
              <a:rPr lang="en-GB" sz="2800" b="1" dirty="0">
                <a:latin typeface="Century Gothic" panose="020B0502020202020204" pitchFamily="34" charset="0"/>
              </a:rPr>
              <a:t>Fruit juice</a:t>
            </a:r>
            <a:endParaRPr lang="en-GB" sz="3200" b="1" dirty="0">
              <a:latin typeface="Century Gothic" panose="020B0502020202020204" pitchFamily="34" charset="0"/>
            </a:endParaRPr>
          </a:p>
        </p:txBody>
      </p:sp>
      <p:sp>
        <p:nvSpPr>
          <p:cNvPr id="20" name="TextBox 19">
            <a:extLst>
              <a:ext uri="{FF2B5EF4-FFF2-40B4-BE49-F238E27FC236}">
                <a16:creationId xmlns:a16="http://schemas.microsoft.com/office/drawing/2014/main" id="{E350A95D-D287-7E2F-38B1-F2B664DB2228}"/>
              </a:ext>
            </a:extLst>
          </p:cNvPr>
          <p:cNvSpPr txBox="1"/>
          <p:nvPr/>
        </p:nvSpPr>
        <p:spPr>
          <a:xfrm>
            <a:off x="2992341" y="4860337"/>
            <a:ext cx="2062855" cy="954107"/>
          </a:xfrm>
          <a:prstGeom prst="rect">
            <a:avLst/>
          </a:prstGeom>
          <a:noFill/>
        </p:spPr>
        <p:txBody>
          <a:bodyPr wrap="square" rtlCol="0">
            <a:spAutoFit/>
          </a:bodyPr>
          <a:lstStyle/>
          <a:p>
            <a:pPr algn="ctr"/>
            <a:r>
              <a:rPr lang="en-GB" sz="2800" b="1" dirty="0">
                <a:latin typeface="Century Gothic" panose="020B0502020202020204" pitchFamily="34" charset="0"/>
              </a:rPr>
              <a:t>Bottled water</a:t>
            </a:r>
          </a:p>
        </p:txBody>
      </p:sp>
      <p:sp>
        <p:nvSpPr>
          <p:cNvPr id="21" name="TextBox 20">
            <a:extLst>
              <a:ext uri="{FF2B5EF4-FFF2-40B4-BE49-F238E27FC236}">
                <a16:creationId xmlns:a16="http://schemas.microsoft.com/office/drawing/2014/main" id="{9F02C23D-E9AD-A7F1-BAD4-52AC933A1C64}"/>
              </a:ext>
            </a:extLst>
          </p:cNvPr>
          <p:cNvSpPr txBox="1"/>
          <p:nvPr/>
        </p:nvSpPr>
        <p:spPr>
          <a:xfrm>
            <a:off x="4818426" y="2449527"/>
            <a:ext cx="2666504" cy="523220"/>
          </a:xfrm>
          <a:prstGeom prst="rect">
            <a:avLst/>
          </a:prstGeom>
          <a:noFill/>
        </p:spPr>
        <p:txBody>
          <a:bodyPr wrap="square" rtlCol="0">
            <a:spAutoFit/>
          </a:bodyPr>
          <a:lstStyle/>
          <a:p>
            <a:pPr algn="ctr"/>
            <a:r>
              <a:rPr lang="en-GB" sz="2800" b="1" dirty="0">
                <a:latin typeface="Century Gothic" panose="020B0502020202020204" pitchFamily="34" charset="0"/>
              </a:rPr>
              <a:t>Fizzy drinks</a:t>
            </a:r>
          </a:p>
        </p:txBody>
      </p:sp>
    </p:spTree>
    <p:extLst>
      <p:ext uri="{BB962C8B-B14F-4D97-AF65-F5344CB8AC3E}">
        <p14:creationId xmlns:p14="http://schemas.microsoft.com/office/powerpoint/2010/main" val="4140045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02276" y="2143912"/>
            <a:ext cx="8539451" cy="439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457200" indent="-457200" eaLnBrk="0" fontAlgn="base" hangingPunct="0">
              <a:lnSpc>
                <a:spcPct val="120000"/>
              </a:lnSpc>
              <a:spcBef>
                <a:spcPct val="0"/>
              </a:spcBef>
              <a:spcAft>
                <a:spcPct val="0"/>
              </a:spcAft>
              <a:buClr>
                <a:srgbClr val="D1232A"/>
              </a:buClr>
              <a:buFont typeface="Arial" panose="020B0604020202020204" pitchFamily="34" charset="0"/>
              <a:buChar char="•"/>
            </a:pPr>
            <a:endParaRPr lang="en-GB" alt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 Box 2"/>
          <p:cNvSpPr txBox="1">
            <a:spLocks noChangeArrowheads="1"/>
          </p:cNvSpPr>
          <p:nvPr/>
        </p:nvSpPr>
        <p:spPr bwMode="auto">
          <a:xfrm rot="21420000">
            <a:off x="-169305" y="446413"/>
            <a:ext cx="9144000"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r>
              <a:rPr lang="en-GB" altLang="en-US" sz="50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t>Planet Earth’s plastic bottle problem</a:t>
            </a:r>
            <a:endParaRPr lang="en-US" altLang="en-US" sz="5000" b="1" spc="-150" dirty="0">
              <a:effectLst>
                <a:outerShdw blurRad="50800" dist="38100" dir="2700000" algn="tl" rotWithShape="0">
                  <a:prstClr val="black">
                    <a:alpha val="40000"/>
                  </a:prstClr>
                </a:outerShdw>
              </a:effectLst>
              <a:latin typeface="Century Gothic" panose="020B0502020202020204" pitchFamily="34" charset="0"/>
            </a:endParaRPr>
          </a:p>
        </p:txBody>
      </p:sp>
      <p:sp>
        <p:nvSpPr>
          <p:cNvPr id="5" name="Content Placeholder 2">
            <a:extLst>
              <a:ext uri="{FF2B5EF4-FFF2-40B4-BE49-F238E27FC236}">
                <a16:creationId xmlns:a16="http://schemas.microsoft.com/office/drawing/2014/main" id="{AF929712-A006-4D9D-9315-C5A11B09CC6F}"/>
              </a:ext>
            </a:extLst>
          </p:cNvPr>
          <p:cNvSpPr txBox="1">
            <a:spLocks/>
          </p:cNvSpPr>
          <p:nvPr/>
        </p:nvSpPr>
        <p:spPr>
          <a:xfrm>
            <a:off x="302273" y="2517560"/>
            <a:ext cx="5834367" cy="40204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lumMod val="75000"/>
                    <a:lumOff val="25000"/>
                  </a:schemeClr>
                </a:solidFill>
                <a:latin typeface="Century Gothic" panose="020B0502020202020204" pitchFamily="34" charset="0"/>
                <a:cs typeface="Arial" panose="020B0604020202020204" pitchFamily="34" charset="0"/>
              </a:rPr>
              <a:t>Around the world – about </a:t>
            </a:r>
            <a:r>
              <a:rPr lang="en-US" sz="3200" dirty="0">
                <a:solidFill>
                  <a:srgbClr val="C00000"/>
                </a:solidFill>
                <a:latin typeface="Century Gothic" panose="020B0502020202020204" pitchFamily="34" charset="0"/>
                <a:cs typeface="Arial" panose="020B0604020202020204" pitchFamily="34" charset="0"/>
              </a:rPr>
              <a:t>1 million </a:t>
            </a:r>
            <a:r>
              <a:rPr lang="en-US" sz="3200" dirty="0">
                <a:solidFill>
                  <a:schemeClr val="tx1">
                    <a:lumMod val="75000"/>
                    <a:lumOff val="25000"/>
                  </a:schemeClr>
                </a:solidFill>
                <a:latin typeface="Century Gothic" panose="020B0502020202020204" pitchFamily="34" charset="0"/>
                <a:cs typeface="Arial" panose="020B0604020202020204" pitchFamily="34" charset="0"/>
              </a:rPr>
              <a:t>plastic water bottles are bought </a:t>
            </a:r>
            <a:r>
              <a:rPr lang="en-US" sz="3200" i="1" dirty="0">
                <a:solidFill>
                  <a:schemeClr val="tx1">
                    <a:lumMod val="75000"/>
                    <a:lumOff val="25000"/>
                  </a:schemeClr>
                </a:solidFill>
                <a:latin typeface="Century Gothic" panose="020B0502020202020204" pitchFamily="34" charset="0"/>
                <a:cs typeface="Arial" panose="020B0604020202020204" pitchFamily="34" charset="0"/>
              </a:rPr>
              <a:t>every minute</a:t>
            </a:r>
          </a:p>
          <a:p>
            <a:pPr marL="0" indent="0">
              <a:buNone/>
            </a:pPr>
            <a:endParaRPr lang="en-US" sz="3200" i="1" dirty="0">
              <a:solidFill>
                <a:schemeClr val="tx1">
                  <a:lumMod val="75000"/>
                  <a:lumOff val="25000"/>
                </a:schemeClr>
              </a:solidFill>
              <a:latin typeface="Century Gothic" panose="020B0502020202020204" pitchFamily="34" charset="0"/>
              <a:cs typeface="Arial" panose="020B0604020202020204" pitchFamily="34" charset="0"/>
            </a:endParaRPr>
          </a:p>
          <a:p>
            <a:r>
              <a:rPr lang="en-US" sz="3200" dirty="0">
                <a:solidFill>
                  <a:schemeClr val="tx1">
                    <a:lumMod val="75000"/>
                    <a:lumOff val="25000"/>
                  </a:schemeClr>
                </a:solidFill>
                <a:latin typeface="Century Gothic" panose="020B0502020202020204" pitchFamily="34" charset="0"/>
                <a:cs typeface="Arial" panose="020B0604020202020204" pitchFamily="34" charset="0"/>
              </a:rPr>
              <a:t>If we don’t act soon, </a:t>
            </a:r>
            <a:r>
              <a:rPr lang="en-GB" sz="3200" dirty="0">
                <a:solidFill>
                  <a:srgbClr val="404040"/>
                </a:solidFill>
                <a:latin typeface="Century Gothic" panose="020B0502020202020204" pitchFamily="34" charset="0"/>
                <a:cs typeface="Arial" panose="020B0604020202020204" pitchFamily="34" charset="0"/>
              </a:rPr>
              <a:t>this number is set to increase by </a:t>
            </a:r>
            <a:r>
              <a:rPr lang="en-GB" sz="3200" dirty="0">
                <a:solidFill>
                  <a:srgbClr val="D1232A"/>
                </a:solidFill>
                <a:latin typeface="Century Gothic" panose="020B0502020202020204" pitchFamily="34" charset="0"/>
                <a:cs typeface="Arial" panose="020B0604020202020204" pitchFamily="34" charset="0"/>
              </a:rPr>
              <a:t>another 20% by 2023</a:t>
            </a:r>
          </a:p>
        </p:txBody>
      </p:sp>
      <p:pic>
        <p:nvPicPr>
          <p:cNvPr id="15" name="Picture 14" descr="A bottle of water&#10;&#10;Description automatically generated with medium confidence">
            <a:extLst>
              <a:ext uri="{FF2B5EF4-FFF2-40B4-BE49-F238E27FC236}">
                <a16:creationId xmlns:a16="http://schemas.microsoft.com/office/drawing/2014/main" id="{E418B06F-CF40-4954-AA99-7BA89769BD6D}"/>
              </a:ext>
            </a:extLst>
          </p:cNvPr>
          <p:cNvPicPr>
            <a:picLocks noChangeAspect="1"/>
          </p:cNvPicPr>
          <p:nvPr/>
        </p:nvPicPr>
        <p:blipFill rotWithShape="1">
          <a:blip r:embed="rId3">
            <a:extLst>
              <a:ext uri="{28A0092B-C50C-407E-A947-70E740481C1C}">
                <a14:useLocalDpi xmlns:a14="http://schemas.microsoft.com/office/drawing/2010/main" val="0"/>
              </a:ext>
            </a:extLst>
          </a:blip>
          <a:srcRect l="38833" t="17333" r="37833" b="26667"/>
          <a:stretch/>
        </p:blipFill>
        <p:spPr>
          <a:xfrm>
            <a:off x="6856301" y="2600960"/>
            <a:ext cx="1424641" cy="3419139"/>
          </a:xfrm>
          <a:prstGeom prst="rect">
            <a:avLst/>
          </a:prstGeom>
        </p:spPr>
      </p:pic>
    </p:spTree>
    <p:extLst>
      <p:ext uri="{BB962C8B-B14F-4D97-AF65-F5344CB8AC3E}">
        <p14:creationId xmlns:p14="http://schemas.microsoft.com/office/powerpoint/2010/main" val="358081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02272" y="2225048"/>
            <a:ext cx="8539451" cy="439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342900" indent="-342900" eaLnBrk="0" fontAlgn="base" hangingPunct="0">
              <a:lnSpc>
                <a:spcPct val="120000"/>
              </a:lnSpc>
              <a:spcBef>
                <a:spcPct val="0"/>
              </a:spcBef>
              <a:spcAft>
                <a:spcPct val="0"/>
              </a:spcAft>
              <a:buClr>
                <a:srgbClr val="D1232A"/>
              </a:buClr>
              <a:buFont typeface="Arial" panose="020B0604020202020204" pitchFamily="34" charset="0"/>
              <a:buChar char="•"/>
            </a:pPr>
            <a:r>
              <a:rPr lang="en-GB" altLang="en-US" sz="2200" dirty="0">
                <a:latin typeface="Century Gothic" panose="020B0502020202020204" pitchFamily="34" charset="0"/>
                <a:cs typeface="Arial" panose="020B0604020202020204" pitchFamily="34" charset="0"/>
              </a:rPr>
              <a:t>Climate change refers to changes in the Earth’s average temperature</a:t>
            </a:r>
          </a:p>
          <a:p>
            <a:pPr marL="342900" indent="-342900" eaLnBrk="0" fontAlgn="base" hangingPunct="0">
              <a:lnSpc>
                <a:spcPct val="120000"/>
              </a:lnSpc>
              <a:spcBef>
                <a:spcPct val="0"/>
              </a:spcBef>
              <a:spcAft>
                <a:spcPct val="0"/>
              </a:spcAft>
              <a:buClr>
                <a:srgbClr val="D1232A"/>
              </a:buClr>
              <a:buFont typeface="Arial" panose="020B0604020202020204" pitchFamily="34" charset="0"/>
              <a:buChar char="•"/>
            </a:pPr>
            <a:endParaRPr lang="en-GB" altLang="en-US" sz="2200" dirty="0">
              <a:latin typeface="Century Gothic" panose="020B0502020202020204" pitchFamily="34" charset="0"/>
              <a:cs typeface="Arial" panose="020B0604020202020204" pitchFamily="34" charset="0"/>
            </a:endParaRPr>
          </a:p>
          <a:p>
            <a:pPr marL="342900" indent="-342900" eaLnBrk="0" fontAlgn="base" hangingPunct="0">
              <a:lnSpc>
                <a:spcPct val="120000"/>
              </a:lnSpc>
              <a:spcBef>
                <a:spcPct val="0"/>
              </a:spcBef>
              <a:spcAft>
                <a:spcPct val="0"/>
              </a:spcAft>
              <a:buClr>
                <a:srgbClr val="D1232A"/>
              </a:buClr>
              <a:buFont typeface="Arial" panose="020B0604020202020204" pitchFamily="34" charset="0"/>
              <a:buChar char="•"/>
            </a:pPr>
            <a:r>
              <a:rPr lang="en-GB" altLang="en-US" sz="2200" dirty="0">
                <a:latin typeface="Century Gothic" panose="020B0502020202020204" pitchFamily="34" charset="0"/>
                <a:cs typeface="Arial" panose="020B0604020202020204" pitchFamily="34" charset="0"/>
              </a:rPr>
              <a:t>These changes occur naturally overtime, but most scientists think that human behaviour is increasing the amount of </a:t>
            </a:r>
            <a:r>
              <a:rPr lang="en-GB" altLang="en-US" sz="2200" b="1" dirty="0">
                <a:solidFill>
                  <a:srgbClr val="C60000"/>
                </a:solidFill>
                <a:latin typeface="Century Gothic" panose="020B0502020202020204" pitchFamily="34" charset="0"/>
                <a:cs typeface="Arial" panose="020B0604020202020204" pitchFamily="34" charset="0"/>
              </a:rPr>
              <a:t>greenhouse gases </a:t>
            </a:r>
            <a:r>
              <a:rPr lang="en-GB" altLang="en-US" sz="2200" dirty="0">
                <a:latin typeface="Century Gothic" panose="020B0502020202020204" pitchFamily="34" charset="0"/>
                <a:cs typeface="Arial" panose="020B0604020202020204" pitchFamily="34" charset="0"/>
              </a:rPr>
              <a:t>in the atmosphere, which is causing more rapid changes</a:t>
            </a:r>
          </a:p>
          <a:p>
            <a:pPr marL="342900" indent="-342900" eaLnBrk="0" fontAlgn="base" hangingPunct="0">
              <a:lnSpc>
                <a:spcPct val="120000"/>
              </a:lnSpc>
              <a:spcBef>
                <a:spcPct val="0"/>
              </a:spcBef>
              <a:spcAft>
                <a:spcPct val="0"/>
              </a:spcAft>
              <a:buClr>
                <a:srgbClr val="D1232A"/>
              </a:buClr>
              <a:buFont typeface="Arial" panose="020B0604020202020204" pitchFamily="34" charset="0"/>
              <a:buChar char="•"/>
            </a:pPr>
            <a:endParaRPr lang="en-GB" altLang="en-US" sz="2200" dirty="0">
              <a:latin typeface="Century Gothic" panose="020B0502020202020204" pitchFamily="34" charset="0"/>
              <a:cs typeface="Arial" panose="020B0604020202020204" pitchFamily="34" charset="0"/>
            </a:endParaRPr>
          </a:p>
          <a:p>
            <a:pPr marL="342900" indent="-342900" eaLnBrk="0" fontAlgn="base" hangingPunct="0">
              <a:lnSpc>
                <a:spcPct val="120000"/>
              </a:lnSpc>
              <a:spcBef>
                <a:spcPct val="0"/>
              </a:spcBef>
              <a:spcAft>
                <a:spcPct val="0"/>
              </a:spcAft>
              <a:buClr>
                <a:srgbClr val="D1232A"/>
              </a:buClr>
              <a:buFont typeface="Arial" panose="020B0604020202020204" pitchFamily="34" charset="0"/>
              <a:buChar char="•"/>
            </a:pPr>
            <a:r>
              <a:rPr lang="en-GB" altLang="en-US" sz="2200" dirty="0">
                <a:latin typeface="Century Gothic" panose="020B0502020202020204" pitchFamily="34" charset="0"/>
                <a:cs typeface="Arial" panose="020B0604020202020204" pitchFamily="34" charset="0"/>
              </a:rPr>
              <a:t>Greenhouse gases, such as </a:t>
            </a:r>
            <a:r>
              <a:rPr lang="en-GB" altLang="en-US" sz="2200" b="1" dirty="0">
                <a:solidFill>
                  <a:srgbClr val="C60000"/>
                </a:solidFill>
                <a:latin typeface="Century Gothic" panose="020B0502020202020204" pitchFamily="34" charset="0"/>
                <a:cs typeface="Arial" panose="020B0604020202020204" pitchFamily="34" charset="0"/>
              </a:rPr>
              <a:t>carbon dioxide</a:t>
            </a:r>
            <a:r>
              <a:rPr lang="en-GB" altLang="en-US" sz="2200" dirty="0">
                <a:latin typeface="Century Gothic" panose="020B0502020202020204" pitchFamily="34" charset="0"/>
                <a:cs typeface="Arial" panose="020B0604020202020204" pitchFamily="34" charset="0"/>
              </a:rPr>
              <a:t> and</a:t>
            </a:r>
            <a:r>
              <a:rPr lang="en-GB" altLang="en-US" sz="2200" dirty="0">
                <a:solidFill>
                  <a:srgbClr val="D1232A"/>
                </a:solidFill>
                <a:latin typeface="Century Gothic" panose="020B0502020202020204" pitchFamily="34" charset="0"/>
                <a:cs typeface="Arial" panose="020B0604020202020204" pitchFamily="34" charset="0"/>
              </a:rPr>
              <a:t> </a:t>
            </a:r>
            <a:r>
              <a:rPr lang="en-GB" altLang="en-US" sz="2200" b="1" dirty="0">
                <a:solidFill>
                  <a:srgbClr val="D1232A"/>
                </a:solidFill>
                <a:latin typeface="Century Gothic" panose="020B0502020202020204" pitchFamily="34" charset="0"/>
                <a:cs typeface="Arial" panose="020B0604020202020204" pitchFamily="34" charset="0"/>
              </a:rPr>
              <a:t>methane</a:t>
            </a:r>
            <a:r>
              <a:rPr lang="en-GB" altLang="en-US" sz="2200" b="1" dirty="0">
                <a:solidFill>
                  <a:srgbClr val="C60000"/>
                </a:solidFill>
                <a:latin typeface="Century Gothic" panose="020B0502020202020204" pitchFamily="34" charset="0"/>
                <a:cs typeface="Arial" panose="020B0604020202020204" pitchFamily="34" charset="0"/>
              </a:rPr>
              <a:t> </a:t>
            </a:r>
            <a:r>
              <a:rPr lang="en-GB" altLang="en-US" sz="2200" dirty="0">
                <a:latin typeface="Century Gothic" panose="020B0502020202020204" pitchFamily="34" charset="0"/>
                <a:cs typeface="Arial" panose="020B0604020202020204" pitchFamily="34" charset="0"/>
              </a:rPr>
              <a:t> absorb and release heat energy, causing the Earth’s atmosphere to warm up. </a:t>
            </a:r>
          </a:p>
        </p:txBody>
      </p:sp>
      <p:sp>
        <p:nvSpPr>
          <p:cNvPr id="12" name="Text Box 2"/>
          <p:cNvSpPr txBox="1">
            <a:spLocks noChangeArrowheads="1"/>
          </p:cNvSpPr>
          <p:nvPr/>
        </p:nvSpPr>
        <p:spPr bwMode="auto">
          <a:xfrm rot="21420000">
            <a:off x="-2" y="477373"/>
            <a:ext cx="9144000"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r>
              <a:rPr lang="en-US" altLang="en-US" sz="5000" b="1" spc="-150" dirty="0">
                <a:solidFill>
                  <a:schemeClr val="bg1"/>
                </a:solidFill>
                <a:effectLst>
                  <a:outerShdw blurRad="50800" dist="38100" dir="2700000" algn="tl" rotWithShape="0">
                    <a:prstClr val="black">
                      <a:alpha val="40000"/>
                    </a:prstClr>
                  </a:outerShdw>
                </a:effectLst>
                <a:latin typeface="Century Gothic" panose="020B0502020202020204" pitchFamily="34" charset="0"/>
              </a:rPr>
              <a:t>What is climate change?</a:t>
            </a:r>
          </a:p>
        </p:txBody>
      </p:sp>
    </p:spTree>
    <p:extLst>
      <p:ext uri="{BB962C8B-B14F-4D97-AF65-F5344CB8AC3E}">
        <p14:creationId xmlns:p14="http://schemas.microsoft.com/office/powerpoint/2010/main" val="2033749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02274" y="2103862"/>
            <a:ext cx="8539451" cy="439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457200" indent="-457200" eaLnBrk="0" fontAlgn="base" hangingPunct="0">
              <a:lnSpc>
                <a:spcPct val="120000"/>
              </a:lnSpc>
              <a:spcBef>
                <a:spcPct val="0"/>
              </a:spcBef>
              <a:spcAft>
                <a:spcPct val="0"/>
              </a:spcAft>
              <a:buClr>
                <a:srgbClr val="D1232A"/>
              </a:buClr>
              <a:buFont typeface="Arial" panose="020B0604020202020204" pitchFamily="34" charset="0"/>
              <a:buChar char="•"/>
            </a:pPr>
            <a:endParaRPr lang="en-GB" alt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 Box 2"/>
          <p:cNvSpPr txBox="1">
            <a:spLocks noChangeArrowheads="1"/>
          </p:cNvSpPr>
          <p:nvPr/>
        </p:nvSpPr>
        <p:spPr bwMode="auto">
          <a:xfrm rot="21420000">
            <a:off x="1027711" y="415008"/>
            <a:ext cx="6896777"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r>
              <a:rPr lang="en-US" altLang="en-US" sz="5000" b="1" spc="-150" dirty="0">
                <a:solidFill>
                  <a:schemeClr val="bg1"/>
                </a:solidFill>
                <a:effectLst>
                  <a:outerShdw blurRad="50800" dist="38100" dir="2700000" algn="tl" rotWithShape="0">
                    <a:prstClr val="black">
                      <a:alpha val="40000"/>
                    </a:prstClr>
                  </a:outerShdw>
                </a:effectLst>
                <a:latin typeface="Century Gothic" panose="020B0502020202020204" pitchFamily="34" charset="0"/>
              </a:rPr>
              <a:t>Plastic Bottles and Climate Change</a:t>
            </a:r>
          </a:p>
        </p:txBody>
      </p:sp>
      <p:sp>
        <p:nvSpPr>
          <p:cNvPr id="5" name="Content Placeholder 2">
            <a:extLst>
              <a:ext uri="{FF2B5EF4-FFF2-40B4-BE49-F238E27FC236}">
                <a16:creationId xmlns:a16="http://schemas.microsoft.com/office/drawing/2014/main" id="{AF929712-A006-4D9D-9315-C5A11B09CC6F}"/>
              </a:ext>
            </a:extLst>
          </p:cNvPr>
          <p:cNvSpPr txBox="1">
            <a:spLocks/>
          </p:cNvSpPr>
          <p:nvPr/>
        </p:nvSpPr>
        <p:spPr>
          <a:xfrm>
            <a:off x="404037" y="2290686"/>
            <a:ext cx="8437688" cy="40204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1">
                    <a:lumMod val="75000"/>
                    <a:lumOff val="25000"/>
                  </a:schemeClr>
                </a:solidFill>
                <a:latin typeface="Century Gothic" panose="020B0502020202020204" pitchFamily="34" charset="0"/>
                <a:cs typeface="Arial" panose="020B0604020202020204" pitchFamily="34" charset="0"/>
              </a:rPr>
              <a:t>Greenhouse gases can be caused by burning fossil fuels, transport, agriculture and food waste.</a:t>
            </a:r>
          </a:p>
          <a:p>
            <a:r>
              <a:rPr lang="en-GB" sz="2400" dirty="0">
                <a:solidFill>
                  <a:schemeClr val="tx1">
                    <a:lumMod val="75000"/>
                    <a:lumOff val="25000"/>
                  </a:schemeClr>
                </a:solidFill>
                <a:latin typeface="Century Gothic" panose="020B0502020202020204" pitchFamily="34" charset="0"/>
                <a:cs typeface="Arial" panose="020B0604020202020204" pitchFamily="34" charset="0"/>
              </a:rPr>
              <a:t> Plastic bottles contribute significantly to global greenhouse gas emissions and climate change. </a:t>
            </a:r>
          </a:p>
          <a:p>
            <a:pPr marL="0" indent="0">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098" name="Picture 2" descr="Image result for climate change">
            <a:extLst>
              <a:ext uri="{FF2B5EF4-FFF2-40B4-BE49-F238E27FC236}">
                <a16:creationId xmlns:a16="http://schemas.microsoft.com/office/drawing/2014/main" id="{8F603145-ABDC-4838-A583-29967C761064}"/>
              </a:ext>
            </a:extLst>
          </p:cNvPr>
          <p:cNvPicPr>
            <a:picLocks noChangeAspect="1" noChangeArrowheads="1"/>
          </p:cNvPicPr>
          <p:nvPr/>
        </p:nvPicPr>
        <p:blipFill>
          <a:blip r:embed="rId3" cstate="print">
            <a:alphaModFix amt="57000"/>
            <a:extLst>
              <a:ext uri="{28A0092B-C50C-407E-A947-70E740481C1C}">
                <a14:useLocalDpi xmlns:a14="http://schemas.microsoft.com/office/drawing/2010/main" val="0"/>
              </a:ext>
            </a:extLst>
          </a:blip>
          <a:srcRect/>
          <a:stretch>
            <a:fillRect/>
          </a:stretch>
        </p:blipFill>
        <p:spPr bwMode="auto">
          <a:xfrm>
            <a:off x="2410353" y="3848312"/>
            <a:ext cx="4253661" cy="2836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a:extLst>
              <a:ext uri="{FF2B5EF4-FFF2-40B4-BE49-F238E27FC236}">
                <a16:creationId xmlns:a16="http://schemas.microsoft.com/office/drawing/2014/main" id="{E3128D0C-CBDB-4646-AB96-04F75C4431B6}"/>
              </a:ext>
            </a:extLst>
          </p:cNvPr>
          <p:cNvSpPr txBox="1">
            <a:spLocks noChangeArrowheads="1"/>
          </p:cNvSpPr>
          <p:nvPr/>
        </p:nvSpPr>
        <p:spPr bwMode="auto">
          <a:xfrm rot="21420000">
            <a:off x="905078" y="4614630"/>
            <a:ext cx="7333841"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r>
              <a:rPr lang="en-US" altLang="en-US" sz="4800" b="1" spc="-150" dirty="0">
                <a:solidFill>
                  <a:srgbClr val="404040"/>
                </a:solidFill>
                <a:effectLst>
                  <a:outerShdw blurRad="50800" dist="38100" dir="2700000" algn="tl" rotWithShape="0">
                    <a:prstClr val="black">
                      <a:alpha val="40000"/>
                    </a:prstClr>
                  </a:outerShdw>
                </a:effectLst>
                <a:latin typeface="Century Gothic" panose="020B0502020202020204" pitchFamily="34" charset="0"/>
              </a:rPr>
              <a:t>Can anyone guess how?</a:t>
            </a:r>
          </a:p>
        </p:txBody>
      </p:sp>
    </p:spTree>
    <p:extLst>
      <p:ext uri="{BB962C8B-B14F-4D97-AF65-F5344CB8AC3E}">
        <p14:creationId xmlns:p14="http://schemas.microsoft.com/office/powerpoint/2010/main" val="2993583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Alternate Process 30">
            <a:extLst>
              <a:ext uri="{FF2B5EF4-FFF2-40B4-BE49-F238E27FC236}">
                <a16:creationId xmlns:a16="http://schemas.microsoft.com/office/drawing/2014/main" id="{CD1A5599-00E9-4763-B6F5-837CC9DD8DD7}"/>
              </a:ext>
            </a:extLst>
          </p:cNvPr>
          <p:cNvSpPr/>
          <p:nvPr/>
        </p:nvSpPr>
        <p:spPr>
          <a:xfrm>
            <a:off x="385536" y="4433468"/>
            <a:ext cx="3671961" cy="2081332"/>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32" name="Flowchart: Alternate Process 31">
            <a:extLst>
              <a:ext uri="{FF2B5EF4-FFF2-40B4-BE49-F238E27FC236}">
                <a16:creationId xmlns:a16="http://schemas.microsoft.com/office/drawing/2014/main" id="{C7740E47-2E9B-476F-8D03-9EF04E83175B}"/>
              </a:ext>
            </a:extLst>
          </p:cNvPr>
          <p:cNvSpPr/>
          <p:nvPr/>
        </p:nvSpPr>
        <p:spPr>
          <a:xfrm>
            <a:off x="5040202" y="4444262"/>
            <a:ext cx="3671961" cy="2081332"/>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28" name="Flowchart: Alternate Process 27">
            <a:extLst>
              <a:ext uri="{FF2B5EF4-FFF2-40B4-BE49-F238E27FC236}">
                <a16:creationId xmlns:a16="http://schemas.microsoft.com/office/drawing/2014/main" id="{F2E58FAC-B659-4E4E-B235-7FE4642D3E8F}"/>
              </a:ext>
            </a:extLst>
          </p:cNvPr>
          <p:cNvSpPr/>
          <p:nvPr/>
        </p:nvSpPr>
        <p:spPr>
          <a:xfrm>
            <a:off x="5068589" y="1582477"/>
            <a:ext cx="3671961" cy="2081332"/>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19" name="Flowchart: Alternate Process 18">
            <a:extLst>
              <a:ext uri="{FF2B5EF4-FFF2-40B4-BE49-F238E27FC236}">
                <a16:creationId xmlns:a16="http://schemas.microsoft.com/office/drawing/2014/main" id="{9823986A-DC31-4BA4-AE87-574AF2A9ACF3}"/>
              </a:ext>
            </a:extLst>
          </p:cNvPr>
          <p:cNvSpPr/>
          <p:nvPr/>
        </p:nvSpPr>
        <p:spPr>
          <a:xfrm>
            <a:off x="353924" y="1582477"/>
            <a:ext cx="3671961" cy="2081332"/>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2" name="Text Box 2">
            <a:extLst>
              <a:ext uri="{FF2B5EF4-FFF2-40B4-BE49-F238E27FC236}">
                <a16:creationId xmlns:a16="http://schemas.microsoft.com/office/drawing/2014/main" id="{415E300E-F202-477E-B81B-30337ACD314F}"/>
              </a:ext>
            </a:extLst>
          </p:cNvPr>
          <p:cNvSpPr txBox="1">
            <a:spLocks noChangeArrowheads="1"/>
          </p:cNvSpPr>
          <p:nvPr/>
        </p:nvSpPr>
        <p:spPr bwMode="auto">
          <a:xfrm>
            <a:off x="-332036" y="14877"/>
            <a:ext cx="9808071"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r>
              <a:rPr lang="en-US" altLang="en-US" sz="4000" b="1" spc="-150" dirty="0">
                <a:solidFill>
                  <a:schemeClr val="bg1"/>
                </a:solidFill>
                <a:effectLst>
                  <a:outerShdw blurRad="50800" dist="38100" dir="2700000" algn="tl" rotWithShape="0">
                    <a:prstClr val="black">
                      <a:alpha val="40000"/>
                    </a:prstClr>
                  </a:outerShdw>
                </a:effectLst>
                <a:latin typeface="Century Gothic" panose="020B0502020202020204" pitchFamily="34" charset="0"/>
              </a:rPr>
              <a:t>The Energy Demands of a Plastic Bottle</a:t>
            </a:r>
          </a:p>
        </p:txBody>
      </p:sp>
      <p:sp>
        <p:nvSpPr>
          <p:cNvPr id="16" name="Arrow: Right 15">
            <a:extLst>
              <a:ext uri="{FF2B5EF4-FFF2-40B4-BE49-F238E27FC236}">
                <a16:creationId xmlns:a16="http://schemas.microsoft.com/office/drawing/2014/main" id="{74309A9B-16C1-4084-B240-A871C04C9DB2}"/>
              </a:ext>
            </a:extLst>
          </p:cNvPr>
          <p:cNvSpPr/>
          <p:nvPr/>
        </p:nvSpPr>
        <p:spPr>
          <a:xfrm>
            <a:off x="3988107" y="2362930"/>
            <a:ext cx="1080482" cy="602679"/>
          </a:xfrm>
          <a:prstGeom prst="rightArrow">
            <a:avLst>
              <a:gd name="adj1" fmla="val 50000"/>
              <a:gd name="adj2" fmla="val 5211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4D8ACC5D-06CF-4E1A-BE6B-B6E8410074FB}"/>
              </a:ext>
            </a:extLst>
          </p:cNvPr>
          <p:cNvSpPr/>
          <p:nvPr/>
        </p:nvSpPr>
        <p:spPr>
          <a:xfrm rot="5400000">
            <a:off x="6412968" y="3688548"/>
            <a:ext cx="983200" cy="580489"/>
          </a:xfrm>
          <a:prstGeom prst="rightArrow">
            <a:avLst>
              <a:gd name="adj1" fmla="val 50000"/>
              <a:gd name="adj2" fmla="val 5211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A26501C7-989B-4317-B0B1-6CC54903BBAA}"/>
              </a:ext>
            </a:extLst>
          </p:cNvPr>
          <p:cNvSpPr/>
          <p:nvPr/>
        </p:nvSpPr>
        <p:spPr>
          <a:xfrm rot="10800000">
            <a:off x="3988107" y="5172794"/>
            <a:ext cx="1089167" cy="602679"/>
          </a:xfrm>
          <a:prstGeom prst="rightArrow">
            <a:avLst>
              <a:gd name="adj1" fmla="val 50000"/>
              <a:gd name="adj2" fmla="val 5211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factory icon">
            <a:extLst>
              <a:ext uri="{FF2B5EF4-FFF2-40B4-BE49-F238E27FC236}">
                <a16:creationId xmlns:a16="http://schemas.microsoft.com/office/drawing/2014/main" id="{3213FBCF-E1D0-4DF8-A037-A4A22EFD3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149" y="2035126"/>
            <a:ext cx="1090110" cy="10901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close up of a logo&#10;&#10;Description automatically generated">
            <a:extLst>
              <a:ext uri="{FF2B5EF4-FFF2-40B4-BE49-F238E27FC236}">
                <a16:creationId xmlns:a16="http://schemas.microsoft.com/office/drawing/2014/main" id="{0C3553C1-6424-457C-B8E6-85A1A79784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290" y="4922393"/>
            <a:ext cx="1090573" cy="1188289"/>
          </a:xfrm>
          <a:prstGeom prst="rect">
            <a:avLst/>
          </a:prstGeom>
        </p:spPr>
      </p:pic>
      <p:pic>
        <p:nvPicPr>
          <p:cNvPr id="1030" name="Picture 6" descr="Image result for raw materials icon">
            <a:extLst>
              <a:ext uri="{FF2B5EF4-FFF2-40B4-BE49-F238E27FC236}">
                <a16:creationId xmlns:a16="http://schemas.microsoft.com/office/drawing/2014/main" id="{F4867782-1D74-466A-B991-915843D259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153" y="2018633"/>
            <a:ext cx="1082675" cy="12751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refridgerator icon">
            <a:extLst>
              <a:ext uri="{FF2B5EF4-FFF2-40B4-BE49-F238E27FC236}">
                <a16:creationId xmlns:a16="http://schemas.microsoft.com/office/drawing/2014/main" id="{AF81B0EB-D9D8-461F-90A3-A17BE5E8E0C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34" r="12546"/>
          <a:stretch/>
        </p:blipFill>
        <p:spPr bwMode="auto">
          <a:xfrm>
            <a:off x="431837" y="5015752"/>
            <a:ext cx="664490" cy="9383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8CF145C-2D3B-45C9-964E-5F48BF93844E}"/>
              </a:ext>
            </a:extLst>
          </p:cNvPr>
          <p:cNvSpPr txBox="1"/>
          <p:nvPr/>
        </p:nvSpPr>
        <p:spPr>
          <a:xfrm>
            <a:off x="1644327" y="1825199"/>
            <a:ext cx="2270715" cy="1661993"/>
          </a:xfrm>
          <a:prstGeom prst="rect">
            <a:avLst/>
          </a:prstGeom>
          <a:noFill/>
        </p:spPr>
        <p:txBody>
          <a:bodyPr wrap="square" rtlCol="0">
            <a:spAutoFit/>
          </a:bodyPr>
          <a:lstStyle/>
          <a:p>
            <a:r>
              <a:rPr lang="en-GB" sz="1700" b="1" dirty="0">
                <a:latin typeface="Century Gothic" panose="020B0502020202020204" pitchFamily="34" charset="0"/>
                <a:cs typeface="Arial" panose="020B0604020202020204" pitchFamily="34" charset="0"/>
              </a:rPr>
              <a:t>PET</a:t>
            </a:r>
            <a:r>
              <a:rPr lang="en-GB" sz="1700" dirty="0">
                <a:latin typeface="Century Gothic" panose="020B0502020202020204" pitchFamily="34" charset="0"/>
                <a:cs typeface="Arial" panose="020B0604020202020204" pitchFamily="34" charset="0"/>
              </a:rPr>
              <a:t> is made from crude oil and natural gas – and accounts for 10% of the globes annual oil usage!</a:t>
            </a:r>
          </a:p>
        </p:txBody>
      </p:sp>
      <p:sp>
        <p:nvSpPr>
          <p:cNvPr id="29" name="TextBox 28">
            <a:extLst>
              <a:ext uri="{FF2B5EF4-FFF2-40B4-BE49-F238E27FC236}">
                <a16:creationId xmlns:a16="http://schemas.microsoft.com/office/drawing/2014/main" id="{1B49F924-C445-4701-9653-695E068C2C42}"/>
              </a:ext>
            </a:extLst>
          </p:cNvPr>
          <p:cNvSpPr txBox="1"/>
          <p:nvPr/>
        </p:nvSpPr>
        <p:spPr>
          <a:xfrm>
            <a:off x="6256259" y="1767007"/>
            <a:ext cx="2401588" cy="1661993"/>
          </a:xfrm>
          <a:prstGeom prst="rect">
            <a:avLst/>
          </a:prstGeom>
          <a:noFill/>
        </p:spPr>
        <p:txBody>
          <a:bodyPr wrap="square" rtlCol="0">
            <a:spAutoFit/>
          </a:bodyPr>
          <a:lstStyle/>
          <a:p>
            <a:r>
              <a:rPr lang="en-GB" sz="1700" dirty="0">
                <a:latin typeface="Century Gothic" panose="020B0502020202020204" pitchFamily="34" charset="0"/>
                <a:cs typeface="Arial" panose="020B0604020202020204" pitchFamily="34" charset="0"/>
              </a:rPr>
              <a:t>The production of the bottle itself requires a huge amount of resources, including energy, water &amp; more </a:t>
            </a:r>
          </a:p>
        </p:txBody>
      </p:sp>
      <p:sp>
        <p:nvSpPr>
          <p:cNvPr id="30" name="TextBox 29">
            <a:extLst>
              <a:ext uri="{FF2B5EF4-FFF2-40B4-BE49-F238E27FC236}">
                <a16:creationId xmlns:a16="http://schemas.microsoft.com/office/drawing/2014/main" id="{75F7F275-CFAF-4DC6-BAC6-BBBFFAD93691}"/>
              </a:ext>
            </a:extLst>
          </p:cNvPr>
          <p:cNvSpPr txBox="1"/>
          <p:nvPr/>
        </p:nvSpPr>
        <p:spPr>
          <a:xfrm>
            <a:off x="6156417" y="4685542"/>
            <a:ext cx="2486353" cy="1661993"/>
          </a:xfrm>
          <a:prstGeom prst="rect">
            <a:avLst/>
          </a:prstGeom>
          <a:noFill/>
        </p:spPr>
        <p:txBody>
          <a:bodyPr wrap="square" rtlCol="0">
            <a:spAutoFit/>
          </a:bodyPr>
          <a:lstStyle/>
          <a:p>
            <a:r>
              <a:rPr lang="en-GB" sz="1700" dirty="0">
                <a:latin typeface="Century Gothic" panose="020B0502020202020204" pitchFamily="34" charset="0"/>
                <a:cs typeface="Arial" panose="020B0604020202020204" pitchFamily="34" charset="0"/>
              </a:rPr>
              <a:t>The bottles are then shipped across the globe to be filled with drinks – by ship, plane and road – which requires lots of energy</a:t>
            </a:r>
          </a:p>
        </p:txBody>
      </p:sp>
      <p:sp>
        <p:nvSpPr>
          <p:cNvPr id="26" name="TextBox 25">
            <a:extLst>
              <a:ext uri="{FF2B5EF4-FFF2-40B4-BE49-F238E27FC236}">
                <a16:creationId xmlns:a16="http://schemas.microsoft.com/office/drawing/2014/main" id="{295B8071-42FC-4E50-97C6-07735E1430F2}"/>
              </a:ext>
            </a:extLst>
          </p:cNvPr>
          <p:cNvSpPr txBox="1"/>
          <p:nvPr/>
        </p:nvSpPr>
        <p:spPr>
          <a:xfrm>
            <a:off x="1125338" y="4653931"/>
            <a:ext cx="2945071" cy="1661993"/>
          </a:xfrm>
          <a:prstGeom prst="rect">
            <a:avLst/>
          </a:prstGeom>
          <a:noFill/>
        </p:spPr>
        <p:txBody>
          <a:bodyPr wrap="square" rtlCol="0">
            <a:spAutoFit/>
          </a:bodyPr>
          <a:lstStyle/>
          <a:p>
            <a:r>
              <a:rPr lang="en-GB" sz="1700" dirty="0">
                <a:latin typeface="Century Gothic" panose="020B0502020202020204" pitchFamily="34" charset="0"/>
                <a:cs typeface="Arial" panose="020B0604020202020204" pitchFamily="34" charset="0"/>
              </a:rPr>
              <a:t>How do we like to drink our bottled drinks? </a:t>
            </a:r>
            <a:r>
              <a:rPr lang="en-GB" sz="1700" b="1" dirty="0">
                <a:solidFill>
                  <a:schemeClr val="accent1">
                    <a:lumMod val="75000"/>
                  </a:schemeClr>
                </a:solidFill>
                <a:latin typeface="Century Gothic" panose="020B0502020202020204" pitchFamily="34" charset="0"/>
                <a:cs typeface="Arial" panose="020B0604020202020204" pitchFamily="34" charset="0"/>
              </a:rPr>
              <a:t>Ice cold! </a:t>
            </a:r>
            <a:r>
              <a:rPr lang="en-GB" sz="1700" dirty="0">
                <a:latin typeface="Century Gothic" panose="020B0502020202020204" pitchFamily="34" charset="0"/>
                <a:cs typeface="Arial" panose="020B0604020202020204" pitchFamily="34" charset="0"/>
              </a:rPr>
              <a:t>Bottles are stored in refrigerators both at home and in the shops which </a:t>
            </a:r>
            <a:r>
              <a:rPr lang="en-GB" sz="1700" i="1" dirty="0">
                <a:latin typeface="Century Gothic" panose="020B0502020202020204" pitchFamily="34" charset="0"/>
                <a:cs typeface="Arial" panose="020B0604020202020204" pitchFamily="34" charset="0"/>
              </a:rPr>
              <a:t>also</a:t>
            </a:r>
            <a:r>
              <a:rPr lang="en-GB" sz="1700" dirty="0">
                <a:latin typeface="Century Gothic" panose="020B0502020202020204" pitchFamily="34" charset="0"/>
                <a:cs typeface="Arial" panose="020B0604020202020204" pitchFamily="34" charset="0"/>
              </a:rPr>
              <a:t> needs lots of energy! </a:t>
            </a:r>
          </a:p>
        </p:txBody>
      </p:sp>
      <p:sp>
        <p:nvSpPr>
          <p:cNvPr id="20" name="Thought Bubble: Cloud 19">
            <a:extLst>
              <a:ext uri="{FF2B5EF4-FFF2-40B4-BE49-F238E27FC236}">
                <a16:creationId xmlns:a16="http://schemas.microsoft.com/office/drawing/2014/main" id="{7D8FEA7C-8658-4312-86E6-F942F91F3F25}"/>
              </a:ext>
            </a:extLst>
          </p:cNvPr>
          <p:cNvSpPr/>
          <p:nvPr/>
        </p:nvSpPr>
        <p:spPr>
          <a:xfrm rot="21305026">
            <a:off x="722877" y="1929108"/>
            <a:ext cx="7594413" cy="3527438"/>
          </a:xfrm>
          <a:prstGeom prst="cloudCallout">
            <a:avLst/>
          </a:prstGeom>
          <a:solidFill>
            <a:srgbClr val="D1232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spc="-150" dirty="0">
                <a:solidFill>
                  <a:schemeClr val="bg1"/>
                </a:solidFill>
                <a:latin typeface="Century Gothic" panose="020B0502020202020204" pitchFamily="34" charset="0"/>
              </a:rPr>
              <a:t>Bottled water requires 2,000x more energy than tap water!</a:t>
            </a:r>
          </a:p>
        </p:txBody>
      </p:sp>
    </p:spTree>
    <p:extLst>
      <p:ext uri="{BB962C8B-B14F-4D97-AF65-F5344CB8AC3E}">
        <p14:creationId xmlns:p14="http://schemas.microsoft.com/office/powerpoint/2010/main" val="2077700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34"/>
                                        </p:tgtEl>
                                        <p:attrNameLst>
                                          <p:attrName>style.visibility</p:attrName>
                                        </p:attrNameLst>
                                      </p:cBhvr>
                                      <p:to>
                                        <p:strVal val="visible"/>
                                      </p:to>
                                    </p:set>
                                    <p:anim calcmode="lin" valueType="num">
                                      <p:cBhvr additive="base">
                                        <p:cTn id="57" dur="500" fill="hold"/>
                                        <p:tgtEl>
                                          <p:spTgt spid="1034"/>
                                        </p:tgtEl>
                                        <p:attrNameLst>
                                          <p:attrName>ppt_x</p:attrName>
                                        </p:attrNameLst>
                                      </p:cBhvr>
                                      <p:tavLst>
                                        <p:tav tm="0">
                                          <p:val>
                                            <p:strVal val="#ppt_x"/>
                                          </p:val>
                                        </p:tav>
                                        <p:tav tm="100000">
                                          <p:val>
                                            <p:strVal val="#ppt_x"/>
                                          </p:val>
                                        </p:tav>
                                      </p:tavLst>
                                    </p:anim>
                                    <p:anim calcmode="lin" valueType="num">
                                      <p:cBhvr additive="base">
                                        <p:cTn id="58"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8" grpId="0" animBg="1"/>
      <p:bldP spid="19" grpId="0" animBg="1"/>
      <p:bldP spid="22" grpId="0"/>
      <p:bldP spid="29" grpId="0"/>
      <p:bldP spid="30" grpId="0"/>
      <p:bldP spid="26"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rot="21420000">
            <a:off x="458127" y="2902625"/>
            <a:ext cx="8227744"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r>
              <a:rPr lang="en-GB" altLang="en-US" sz="66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t>But what happens when we are finished with them?</a:t>
            </a:r>
            <a:endParaRPr lang="en-US" altLang="en-US" sz="6600" b="1" spc="-150" dirty="0">
              <a:effectLst>
                <a:outerShdw blurRad="50800" dist="38100" dir="2700000" algn="tl"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160562292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232A"/>
        </a:solidFill>
        <a:effectLst/>
      </p:bgPr>
    </p:bg>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97403" y="1757785"/>
            <a:ext cx="8539451" cy="43941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457200" indent="-457200" eaLnBrk="0" fontAlgn="base" hangingPunct="0">
              <a:lnSpc>
                <a:spcPct val="120000"/>
              </a:lnSpc>
              <a:spcBef>
                <a:spcPct val="0"/>
              </a:spcBef>
              <a:spcAft>
                <a:spcPct val="0"/>
              </a:spcAft>
              <a:buClr>
                <a:srgbClr val="D1232A"/>
              </a:buClr>
              <a:buFont typeface="Arial" panose="020B0604020202020204" pitchFamily="34" charset="0"/>
              <a:buChar char="•"/>
            </a:pPr>
            <a:endParaRPr lang="en-GB" alt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 Box 2"/>
          <p:cNvSpPr txBox="1">
            <a:spLocks noChangeArrowheads="1"/>
          </p:cNvSpPr>
          <p:nvPr/>
        </p:nvSpPr>
        <p:spPr bwMode="auto">
          <a:xfrm>
            <a:off x="-138192" y="-249349"/>
            <a:ext cx="9144000" cy="10527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ctr" anchorCtr="0" compatLnSpc="1">
            <a:prstTxWarp prst="textNoShape">
              <a:avLst/>
            </a:prstTxWarp>
          </a:bodyPr>
          <a:lstStyle/>
          <a:p>
            <a:pPr algn="ctr" eaLnBrk="0" fontAlgn="base" hangingPunct="0">
              <a:spcBef>
                <a:spcPct val="0"/>
              </a:spcBef>
              <a:spcAft>
                <a:spcPct val="0"/>
              </a:spcAft>
            </a:pPr>
            <a:br>
              <a:rPr lang="en-GB" altLang="en-US" sz="50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br>
            <a:r>
              <a:rPr lang="en-GB" altLang="en-US" sz="5000" b="1" spc="-150" dirty="0">
                <a:solidFill>
                  <a:srgbClr val="FFFFFF"/>
                </a:solidFill>
                <a:effectLst>
                  <a:outerShdw blurRad="50800" dist="38100" dir="2700000" algn="tl" rotWithShape="0">
                    <a:prstClr val="black">
                      <a:alpha val="40000"/>
                    </a:prstClr>
                  </a:outerShdw>
                </a:effectLst>
                <a:latin typeface="Century Gothic" panose="020B0502020202020204" pitchFamily="34" charset="0"/>
              </a:rPr>
              <a:t>Where do they end up?</a:t>
            </a:r>
            <a:endParaRPr lang="en-US" altLang="en-US" sz="5000" b="1" spc="-150" dirty="0">
              <a:effectLst>
                <a:outerShdw blurRad="50800" dist="38100" dir="2700000" algn="tl" rotWithShape="0">
                  <a:prstClr val="black">
                    <a:alpha val="40000"/>
                  </a:prstClr>
                </a:outerShdw>
              </a:effectLst>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3E844699-D3CB-4B29-9FC0-05ED3D40FE13}"/>
              </a:ext>
            </a:extLst>
          </p:cNvPr>
          <p:cNvSpPr/>
          <p:nvPr/>
        </p:nvSpPr>
        <p:spPr>
          <a:xfrm>
            <a:off x="829237" y="144862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transport&#10;&#10;Description automatically generated">
            <a:extLst>
              <a:ext uri="{FF2B5EF4-FFF2-40B4-BE49-F238E27FC236}">
                <a16:creationId xmlns:a16="http://schemas.microsoft.com/office/drawing/2014/main" id="{4CD39DCA-88FC-4A15-A630-597DC5F5C312}"/>
              </a:ext>
            </a:extLst>
          </p:cNvPr>
          <p:cNvPicPr>
            <a:picLocks noChangeAspect="1"/>
          </p:cNvPicPr>
          <p:nvPr/>
        </p:nvPicPr>
        <p:blipFill rotWithShape="1">
          <a:blip r:embed="rId3">
            <a:extLst>
              <a:ext uri="{28A0092B-C50C-407E-A947-70E740481C1C}">
                <a14:useLocalDpi xmlns:a14="http://schemas.microsoft.com/office/drawing/2010/main" val="0"/>
              </a:ext>
            </a:extLst>
          </a:blip>
          <a:srcRect l="29501" t="40000" r="29333" b="43333"/>
          <a:stretch/>
        </p:blipFill>
        <p:spPr>
          <a:xfrm>
            <a:off x="975940" y="2023110"/>
            <a:ext cx="3387051" cy="1405890"/>
          </a:xfrm>
          <a:prstGeom prst="rect">
            <a:avLst/>
          </a:prstGeom>
        </p:spPr>
      </p:pic>
      <p:sp>
        <p:nvSpPr>
          <p:cNvPr id="38" name="Rectangle: Rounded Corners 37">
            <a:extLst>
              <a:ext uri="{FF2B5EF4-FFF2-40B4-BE49-F238E27FC236}">
                <a16:creationId xmlns:a16="http://schemas.microsoft.com/office/drawing/2014/main" id="{D83719B2-D326-4462-A8EB-A040633F7B60}"/>
              </a:ext>
            </a:extLst>
          </p:cNvPr>
          <p:cNvSpPr/>
          <p:nvPr/>
        </p:nvSpPr>
        <p:spPr>
          <a:xfrm>
            <a:off x="4663443" y="144862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78C69DD8-C970-418F-A2AD-FE3B0D0D11F3}"/>
              </a:ext>
            </a:extLst>
          </p:cNvPr>
          <p:cNvSpPr/>
          <p:nvPr/>
        </p:nvSpPr>
        <p:spPr>
          <a:xfrm>
            <a:off x="829235" y="396775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37BCD492-179D-4A96-BA0A-0987100BF1ED}"/>
              </a:ext>
            </a:extLst>
          </p:cNvPr>
          <p:cNvSpPr/>
          <p:nvPr/>
        </p:nvSpPr>
        <p:spPr>
          <a:xfrm>
            <a:off x="4663443" y="3967759"/>
            <a:ext cx="3651322" cy="2387958"/>
          </a:xfrm>
          <a:prstGeom prst="roundRect">
            <a:avLst/>
          </a:prstGeom>
          <a:solidFill>
            <a:schemeClr val="bg1"/>
          </a:solidFill>
          <a:ln>
            <a:solidFill>
              <a:schemeClr val="bg1"/>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91B7D22-7F48-4138-A1F7-06D8EA8848F3}"/>
              </a:ext>
            </a:extLst>
          </p:cNvPr>
          <p:cNvSpPr txBox="1"/>
          <p:nvPr/>
        </p:nvSpPr>
        <p:spPr>
          <a:xfrm>
            <a:off x="1321644" y="1560109"/>
            <a:ext cx="2666504" cy="584775"/>
          </a:xfrm>
          <a:prstGeom prst="rect">
            <a:avLst/>
          </a:prstGeom>
          <a:noFill/>
        </p:spPr>
        <p:txBody>
          <a:bodyPr wrap="square" rtlCol="0">
            <a:spAutoFit/>
          </a:bodyPr>
          <a:lstStyle/>
          <a:p>
            <a:pPr algn="ctr"/>
            <a:r>
              <a:rPr lang="en-GB" sz="3200" b="1" dirty="0">
                <a:latin typeface="Century Gothic" panose="020B0502020202020204" pitchFamily="34" charset="0"/>
              </a:rPr>
              <a:t>Landfill</a:t>
            </a:r>
            <a:endParaRPr lang="en-GB" sz="3600" b="1" dirty="0">
              <a:latin typeface="Century Gothic" panose="020B0502020202020204" pitchFamily="34" charset="0"/>
            </a:endParaRPr>
          </a:p>
        </p:txBody>
      </p:sp>
      <p:sp>
        <p:nvSpPr>
          <p:cNvPr id="42" name="TextBox 41">
            <a:extLst>
              <a:ext uri="{FF2B5EF4-FFF2-40B4-BE49-F238E27FC236}">
                <a16:creationId xmlns:a16="http://schemas.microsoft.com/office/drawing/2014/main" id="{9487AD4B-B288-481B-AE79-15AA98ADC84F}"/>
              </a:ext>
            </a:extLst>
          </p:cNvPr>
          <p:cNvSpPr txBox="1"/>
          <p:nvPr/>
        </p:nvSpPr>
        <p:spPr>
          <a:xfrm>
            <a:off x="1321644" y="4036725"/>
            <a:ext cx="2666504" cy="584775"/>
          </a:xfrm>
          <a:prstGeom prst="rect">
            <a:avLst/>
          </a:prstGeom>
          <a:noFill/>
        </p:spPr>
        <p:txBody>
          <a:bodyPr wrap="square" rtlCol="0">
            <a:spAutoFit/>
          </a:bodyPr>
          <a:lstStyle/>
          <a:p>
            <a:pPr algn="ctr"/>
            <a:r>
              <a:rPr lang="en-GB" sz="3200" b="1" dirty="0">
                <a:latin typeface="Century Gothic" panose="020B0502020202020204" pitchFamily="34" charset="0"/>
              </a:rPr>
              <a:t>Oceans</a:t>
            </a:r>
            <a:endParaRPr lang="en-GB" sz="3600" b="1" dirty="0">
              <a:latin typeface="Century Gothic" panose="020B0502020202020204" pitchFamily="34" charset="0"/>
            </a:endParaRPr>
          </a:p>
        </p:txBody>
      </p:sp>
      <p:sp>
        <p:nvSpPr>
          <p:cNvPr id="43" name="TextBox 42">
            <a:extLst>
              <a:ext uri="{FF2B5EF4-FFF2-40B4-BE49-F238E27FC236}">
                <a16:creationId xmlns:a16="http://schemas.microsoft.com/office/drawing/2014/main" id="{EA83101E-64BD-4F1D-AB08-94706BDD7A9E}"/>
              </a:ext>
            </a:extLst>
          </p:cNvPr>
          <p:cNvSpPr txBox="1"/>
          <p:nvPr/>
        </p:nvSpPr>
        <p:spPr>
          <a:xfrm>
            <a:off x="5155852" y="1542561"/>
            <a:ext cx="2666504" cy="584775"/>
          </a:xfrm>
          <a:prstGeom prst="rect">
            <a:avLst/>
          </a:prstGeom>
          <a:noFill/>
        </p:spPr>
        <p:txBody>
          <a:bodyPr wrap="square" rtlCol="0">
            <a:spAutoFit/>
          </a:bodyPr>
          <a:lstStyle/>
          <a:p>
            <a:pPr algn="ctr"/>
            <a:r>
              <a:rPr lang="en-GB" sz="3200" b="1" dirty="0">
                <a:latin typeface="Century Gothic" panose="020B0502020202020204" pitchFamily="34" charset="0"/>
              </a:rPr>
              <a:t>Rivers</a:t>
            </a:r>
            <a:endParaRPr lang="en-GB" sz="3600" b="1" dirty="0">
              <a:latin typeface="Century Gothic" panose="020B0502020202020204" pitchFamily="34" charset="0"/>
            </a:endParaRPr>
          </a:p>
        </p:txBody>
      </p:sp>
      <p:sp>
        <p:nvSpPr>
          <p:cNvPr id="44" name="TextBox 43">
            <a:extLst>
              <a:ext uri="{FF2B5EF4-FFF2-40B4-BE49-F238E27FC236}">
                <a16:creationId xmlns:a16="http://schemas.microsoft.com/office/drawing/2014/main" id="{EA61DD7D-EDB0-4375-850F-CC950CF3B6E8}"/>
              </a:ext>
            </a:extLst>
          </p:cNvPr>
          <p:cNvSpPr txBox="1"/>
          <p:nvPr/>
        </p:nvSpPr>
        <p:spPr>
          <a:xfrm>
            <a:off x="5184809" y="4036725"/>
            <a:ext cx="2666504" cy="584775"/>
          </a:xfrm>
          <a:prstGeom prst="rect">
            <a:avLst/>
          </a:prstGeom>
          <a:noFill/>
        </p:spPr>
        <p:txBody>
          <a:bodyPr wrap="square" rtlCol="0">
            <a:spAutoFit/>
          </a:bodyPr>
          <a:lstStyle/>
          <a:p>
            <a:pPr algn="ctr"/>
            <a:r>
              <a:rPr lang="en-GB" sz="3200" b="1" dirty="0">
                <a:latin typeface="Century Gothic" panose="020B0502020202020204" pitchFamily="34" charset="0"/>
              </a:rPr>
              <a:t>Recycled</a:t>
            </a:r>
            <a:endParaRPr lang="en-GB" sz="3600" b="1" dirty="0">
              <a:latin typeface="Century Gothic" panose="020B0502020202020204" pitchFamily="34" charset="0"/>
            </a:endParaRPr>
          </a:p>
        </p:txBody>
      </p:sp>
      <p:pic>
        <p:nvPicPr>
          <p:cNvPr id="15" name="Picture 14" descr="Logo&#10;&#10;Description automatically generated with medium confidence">
            <a:extLst>
              <a:ext uri="{FF2B5EF4-FFF2-40B4-BE49-F238E27FC236}">
                <a16:creationId xmlns:a16="http://schemas.microsoft.com/office/drawing/2014/main" id="{9AADC482-5F71-4C0B-AFED-29A2F1CF54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664" t="29863" r="28767" b="29793"/>
          <a:stretch/>
        </p:blipFill>
        <p:spPr>
          <a:xfrm>
            <a:off x="1849559" y="4613612"/>
            <a:ext cx="1639812" cy="1591517"/>
          </a:xfrm>
          <a:prstGeom prst="rect">
            <a:avLst/>
          </a:prstGeom>
        </p:spPr>
      </p:pic>
      <p:pic>
        <p:nvPicPr>
          <p:cNvPr id="20" name="Picture 19" descr="Logo&#10;&#10;Description automatically generated">
            <a:extLst>
              <a:ext uri="{FF2B5EF4-FFF2-40B4-BE49-F238E27FC236}">
                <a16:creationId xmlns:a16="http://schemas.microsoft.com/office/drawing/2014/main" id="{91BC9451-C633-4A3E-BE4E-1996246132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500" t="29500" r="29834" b="29500"/>
          <a:stretch/>
        </p:blipFill>
        <p:spPr>
          <a:xfrm>
            <a:off x="5681571" y="2072372"/>
            <a:ext cx="1615066" cy="1628304"/>
          </a:xfrm>
          <a:prstGeom prst="rect">
            <a:avLst/>
          </a:prstGeom>
        </p:spPr>
      </p:pic>
      <p:pic>
        <p:nvPicPr>
          <p:cNvPr id="46" name="Picture 45" descr="Icon&#10;&#10;Description automatically generated">
            <a:extLst>
              <a:ext uri="{FF2B5EF4-FFF2-40B4-BE49-F238E27FC236}">
                <a16:creationId xmlns:a16="http://schemas.microsoft.com/office/drawing/2014/main" id="{FEF881BC-26F1-4F6E-86D1-A8909385CF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167" t="29500" r="28333" b="28834"/>
          <a:stretch/>
        </p:blipFill>
        <p:spPr>
          <a:xfrm>
            <a:off x="5656424" y="4613612"/>
            <a:ext cx="1723275" cy="1650646"/>
          </a:xfrm>
          <a:prstGeom prst="rect">
            <a:avLst/>
          </a:prstGeom>
        </p:spPr>
      </p:pic>
      <p:sp>
        <p:nvSpPr>
          <p:cNvPr id="47" name="Cloud 46">
            <a:extLst>
              <a:ext uri="{FF2B5EF4-FFF2-40B4-BE49-F238E27FC236}">
                <a16:creationId xmlns:a16="http://schemas.microsoft.com/office/drawing/2014/main" id="{ADF3D352-66F3-4E97-A739-1F0C937C84DD}"/>
              </a:ext>
            </a:extLst>
          </p:cNvPr>
          <p:cNvSpPr/>
          <p:nvPr/>
        </p:nvSpPr>
        <p:spPr>
          <a:xfrm>
            <a:off x="777025" y="1834948"/>
            <a:ext cx="7580205" cy="3968645"/>
          </a:xfrm>
          <a:custGeom>
            <a:avLst/>
            <a:gdLst>
              <a:gd name="connsiteX0" fmla="*/ 684324 w 7580205"/>
              <a:gd name="connsiteY0" fmla="*/ 1320125 h 3968645"/>
              <a:gd name="connsiteX1" fmla="*/ 986654 w 7580205"/>
              <a:gd name="connsiteY1" fmla="*/ 634523 h 3968645"/>
              <a:gd name="connsiteX2" fmla="*/ 2457425 w 7580205"/>
              <a:gd name="connsiteY2" fmla="*/ 477891 h 3968645"/>
              <a:gd name="connsiteX3" fmla="*/ 3940302 w 7580205"/>
              <a:gd name="connsiteY3" fmla="*/ 315286 h 3968645"/>
              <a:gd name="connsiteX4" fmla="*/ 4518118 w 7580205"/>
              <a:gd name="connsiteY4" fmla="*/ 18373 h 3968645"/>
              <a:gd name="connsiteX5" fmla="*/ 5234728 w 7580205"/>
              <a:gd name="connsiteY5" fmla="*/ 227921 h 3968645"/>
              <a:gd name="connsiteX6" fmla="*/ 6222611 w 7580205"/>
              <a:gd name="connsiteY6" fmla="*/ 63388 h 3968645"/>
              <a:gd name="connsiteX7" fmla="*/ 6723571 w 7580205"/>
              <a:gd name="connsiteY7" fmla="*/ 512249 h 3968645"/>
              <a:gd name="connsiteX8" fmla="*/ 7366485 w 7580205"/>
              <a:gd name="connsiteY8" fmla="*/ 947881 h 3968645"/>
              <a:gd name="connsiteX9" fmla="*/ 7337708 w 7580205"/>
              <a:gd name="connsiteY9" fmla="*/ 1420260 h 3968645"/>
              <a:gd name="connsiteX10" fmla="*/ 7547918 w 7580205"/>
              <a:gd name="connsiteY10" fmla="*/ 2142517 h 3968645"/>
              <a:gd name="connsiteX11" fmla="*/ 6563194 w 7580205"/>
              <a:gd name="connsiteY11" fmla="*/ 2774744 h 3968645"/>
              <a:gd name="connsiteX12" fmla="*/ 6210679 w 7580205"/>
              <a:gd name="connsiteY12" fmla="*/ 3316482 h 3968645"/>
              <a:gd name="connsiteX13" fmla="*/ 5010480 w 7580205"/>
              <a:gd name="connsiteY13" fmla="*/ 3382075 h 3968645"/>
              <a:gd name="connsiteX14" fmla="*/ 4152794 w 7580205"/>
              <a:gd name="connsiteY14" fmla="*/ 3960009 h 3968645"/>
              <a:gd name="connsiteX15" fmla="*/ 2891707 w 7580205"/>
              <a:gd name="connsiteY15" fmla="*/ 3607241 h 3968645"/>
              <a:gd name="connsiteX16" fmla="*/ 1018414 w 7580205"/>
              <a:gd name="connsiteY16" fmla="*/ 3258698 h 3968645"/>
              <a:gd name="connsiteX17" fmla="*/ 194769 w 7580205"/>
              <a:gd name="connsiteY17" fmla="*/ 2870836 h 3968645"/>
              <a:gd name="connsiteX18" fmla="*/ 370763 w 7580205"/>
              <a:gd name="connsiteY18" fmla="*/ 2347288 h 3968645"/>
              <a:gd name="connsiteX19" fmla="*/ -878 w 7580205"/>
              <a:gd name="connsiteY19" fmla="*/ 1810143 h 3968645"/>
              <a:gd name="connsiteX20" fmla="*/ 677831 w 7580205"/>
              <a:gd name="connsiteY20" fmla="*/ 1332711 h 3968645"/>
              <a:gd name="connsiteX21" fmla="*/ 684324 w 7580205"/>
              <a:gd name="connsiteY21" fmla="*/ 1320125 h 3968645"/>
              <a:gd name="connsiteX0" fmla="*/ 823469 w 7580205"/>
              <a:gd name="connsiteY0" fmla="*/ 2404796 h 3968645"/>
              <a:gd name="connsiteX1" fmla="*/ 379010 w 7580205"/>
              <a:gd name="connsiteY1" fmla="*/ 2331578 h 3968645"/>
              <a:gd name="connsiteX2" fmla="*/ 1215640 w 7580205"/>
              <a:gd name="connsiteY2" fmla="*/ 3206058 h 3968645"/>
              <a:gd name="connsiteX3" fmla="*/ 1021222 w 7580205"/>
              <a:gd name="connsiteY3" fmla="*/ 3241060 h 3968645"/>
              <a:gd name="connsiteX4" fmla="*/ 2891356 w 7580205"/>
              <a:gd name="connsiteY4" fmla="*/ 3591072 h 3968645"/>
              <a:gd name="connsiteX5" fmla="*/ 2774144 w 7580205"/>
              <a:gd name="connsiteY5" fmla="*/ 3431224 h 3968645"/>
              <a:gd name="connsiteX6" fmla="*/ 5058207 w 7580205"/>
              <a:gd name="connsiteY6" fmla="*/ 3192462 h 3968645"/>
              <a:gd name="connsiteX7" fmla="*/ 5011357 w 7580205"/>
              <a:gd name="connsiteY7" fmla="*/ 3367836 h 3968645"/>
              <a:gd name="connsiteX8" fmla="*/ 5988537 w 7580205"/>
              <a:gd name="connsiteY8" fmla="*/ 2108710 h 3968645"/>
              <a:gd name="connsiteX9" fmla="*/ 6558982 w 7580205"/>
              <a:gd name="connsiteY9" fmla="*/ 2764271 h 3968645"/>
              <a:gd name="connsiteX10" fmla="*/ 7334199 w 7580205"/>
              <a:gd name="connsiteY10" fmla="*/ 1410522 h 3968645"/>
              <a:gd name="connsiteX11" fmla="*/ 7080122 w 7580205"/>
              <a:gd name="connsiteY11" fmla="*/ 1656358 h 3968645"/>
              <a:gd name="connsiteX12" fmla="*/ 6724624 w 7580205"/>
              <a:gd name="connsiteY12" fmla="*/ 498469 h 3968645"/>
              <a:gd name="connsiteX13" fmla="*/ 6737959 w 7580205"/>
              <a:gd name="connsiteY13" fmla="*/ 614588 h 3968645"/>
              <a:gd name="connsiteX14" fmla="*/ 5102250 w 7580205"/>
              <a:gd name="connsiteY14" fmla="*/ 363057 h 3968645"/>
              <a:gd name="connsiteX15" fmla="*/ 5232447 w 7580205"/>
              <a:gd name="connsiteY15" fmla="*/ 214968 h 3968645"/>
              <a:gd name="connsiteX16" fmla="*/ 3885030 w 7580205"/>
              <a:gd name="connsiteY16" fmla="*/ 433611 h 3968645"/>
              <a:gd name="connsiteX17" fmla="*/ 3948023 w 7580205"/>
              <a:gd name="connsiteY17" fmla="*/ 305916 h 3968645"/>
              <a:gd name="connsiteX18" fmla="*/ 2456547 w 7580205"/>
              <a:gd name="connsiteY18" fmla="*/ 476972 h 3968645"/>
              <a:gd name="connsiteX19" fmla="*/ 2684655 w 7580205"/>
              <a:gd name="connsiteY19" fmla="*/ 600808 h 3968645"/>
              <a:gd name="connsiteX20" fmla="*/ 724155 w 7580205"/>
              <a:gd name="connsiteY20" fmla="*/ 1450484 h 3968645"/>
              <a:gd name="connsiteX21" fmla="*/ 684324 w 7580205"/>
              <a:gd name="connsiteY21" fmla="*/ 1320125 h 396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80205" h="3968645" fill="none" extrusionOk="0">
                <a:moveTo>
                  <a:pt x="684324" y="1320125"/>
                </a:moveTo>
                <a:cubicBezTo>
                  <a:pt x="605216" y="1029930"/>
                  <a:pt x="752686" y="837159"/>
                  <a:pt x="986654" y="634523"/>
                </a:cubicBezTo>
                <a:cubicBezTo>
                  <a:pt x="1247647" y="441218"/>
                  <a:pt x="1972701" y="128939"/>
                  <a:pt x="2457425" y="477891"/>
                </a:cubicBezTo>
                <a:cubicBezTo>
                  <a:pt x="2887136" y="59311"/>
                  <a:pt x="3530866" y="152314"/>
                  <a:pt x="3940302" y="315286"/>
                </a:cubicBezTo>
                <a:cubicBezTo>
                  <a:pt x="4012594" y="210376"/>
                  <a:pt x="4316245" y="-11002"/>
                  <a:pt x="4518118" y="18373"/>
                </a:cubicBezTo>
                <a:cubicBezTo>
                  <a:pt x="4755161" y="34231"/>
                  <a:pt x="5063608" y="97571"/>
                  <a:pt x="5234728" y="227921"/>
                </a:cubicBezTo>
                <a:cubicBezTo>
                  <a:pt x="5526991" y="63990"/>
                  <a:pt x="5921503" y="-14167"/>
                  <a:pt x="6222611" y="63388"/>
                </a:cubicBezTo>
                <a:cubicBezTo>
                  <a:pt x="6460579" y="170872"/>
                  <a:pt x="6710969" y="335349"/>
                  <a:pt x="6723571" y="512249"/>
                </a:cubicBezTo>
                <a:cubicBezTo>
                  <a:pt x="7012827" y="558386"/>
                  <a:pt x="7226498" y="744601"/>
                  <a:pt x="7366485" y="947881"/>
                </a:cubicBezTo>
                <a:cubicBezTo>
                  <a:pt x="7431008" y="1071182"/>
                  <a:pt x="7437469" y="1243304"/>
                  <a:pt x="7337708" y="1420260"/>
                </a:cubicBezTo>
                <a:cubicBezTo>
                  <a:pt x="7504808" y="1644842"/>
                  <a:pt x="7647828" y="1946528"/>
                  <a:pt x="7547918" y="2142517"/>
                </a:cubicBezTo>
                <a:cubicBezTo>
                  <a:pt x="7431504" y="2583851"/>
                  <a:pt x="7025377" y="2738982"/>
                  <a:pt x="6563194" y="2774744"/>
                </a:cubicBezTo>
                <a:cubicBezTo>
                  <a:pt x="6620847" y="3006332"/>
                  <a:pt x="6442938" y="3212925"/>
                  <a:pt x="6210679" y="3316482"/>
                </a:cubicBezTo>
                <a:cubicBezTo>
                  <a:pt x="5860456" y="3515725"/>
                  <a:pt x="5301375" y="3545538"/>
                  <a:pt x="5010480" y="3382075"/>
                </a:cubicBezTo>
                <a:cubicBezTo>
                  <a:pt x="4828276" y="3726589"/>
                  <a:pt x="4531853" y="3891628"/>
                  <a:pt x="4152794" y="3960009"/>
                </a:cubicBezTo>
                <a:cubicBezTo>
                  <a:pt x="3663885" y="4059691"/>
                  <a:pt x="3158431" y="3837602"/>
                  <a:pt x="2891707" y="3607241"/>
                </a:cubicBezTo>
                <a:cubicBezTo>
                  <a:pt x="2184848" y="3962456"/>
                  <a:pt x="1388418" y="3679946"/>
                  <a:pt x="1018414" y="3258698"/>
                </a:cubicBezTo>
                <a:cubicBezTo>
                  <a:pt x="641665" y="3282281"/>
                  <a:pt x="363803" y="3139073"/>
                  <a:pt x="194769" y="2870836"/>
                </a:cubicBezTo>
                <a:cubicBezTo>
                  <a:pt x="147605" y="2725733"/>
                  <a:pt x="160776" y="2488274"/>
                  <a:pt x="370763" y="2347288"/>
                </a:cubicBezTo>
                <a:cubicBezTo>
                  <a:pt x="128451" y="2217980"/>
                  <a:pt x="-76792" y="2007158"/>
                  <a:pt x="-878" y="1810143"/>
                </a:cubicBezTo>
                <a:cubicBezTo>
                  <a:pt x="47745" y="1537263"/>
                  <a:pt x="303279" y="1282637"/>
                  <a:pt x="677831" y="1332711"/>
                </a:cubicBezTo>
                <a:cubicBezTo>
                  <a:pt x="679702" y="1327581"/>
                  <a:pt x="682878" y="1325366"/>
                  <a:pt x="684324" y="1320125"/>
                </a:cubicBezTo>
                <a:close/>
              </a:path>
              <a:path w="7580205" h="3968645" fill="none" extrusionOk="0">
                <a:moveTo>
                  <a:pt x="823469" y="2404796"/>
                </a:moveTo>
                <a:cubicBezTo>
                  <a:pt x="687594" y="2448374"/>
                  <a:pt x="491641" y="2398841"/>
                  <a:pt x="379010" y="2331578"/>
                </a:cubicBezTo>
                <a:moveTo>
                  <a:pt x="1215640" y="3206058"/>
                </a:moveTo>
                <a:cubicBezTo>
                  <a:pt x="1164521" y="3238494"/>
                  <a:pt x="1092891" y="3236354"/>
                  <a:pt x="1021222" y="3241060"/>
                </a:cubicBezTo>
                <a:moveTo>
                  <a:pt x="2891356" y="3591072"/>
                </a:moveTo>
                <a:cubicBezTo>
                  <a:pt x="2854866" y="3538497"/>
                  <a:pt x="2791765" y="3490982"/>
                  <a:pt x="2774144" y="3431224"/>
                </a:cubicBezTo>
                <a:moveTo>
                  <a:pt x="5058207" y="3192462"/>
                </a:moveTo>
                <a:cubicBezTo>
                  <a:pt x="5055010" y="3266664"/>
                  <a:pt x="5024030" y="3317242"/>
                  <a:pt x="5011357" y="3367836"/>
                </a:cubicBezTo>
                <a:moveTo>
                  <a:pt x="5988537" y="2108710"/>
                </a:moveTo>
                <a:cubicBezTo>
                  <a:pt x="6334998" y="2248715"/>
                  <a:pt x="6589766" y="2530256"/>
                  <a:pt x="6558982" y="2764271"/>
                </a:cubicBezTo>
                <a:moveTo>
                  <a:pt x="7334199" y="1410522"/>
                </a:moveTo>
                <a:cubicBezTo>
                  <a:pt x="7243876" y="1496080"/>
                  <a:pt x="7210067" y="1593551"/>
                  <a:pt x="7080122" y="1656358"/>
                </a:cubicBezTo>
                <a:moveTo>
                  <a:pt x="6724624" y="498469"/>
                </a:moveTo>
                <a:cubicBezTo>
                  <a:pt x="6731791" y="544308"/>
                  <a:pt x="6738399" y="574438"/>
                  <a:pt x="6737959" y="614588"/>
                </a:cubicBezTo>
                <a:moveTo>
                  <a:pt x="5102250" y="363057"/>
                </a:moveTo>
                <a:cubicBezTo>
                  <a:pt x="5136605" y="306532"/>
                  <a:pt x="5173524" y="247913"/>
                  <a:pt x="5232447" y="214968"/>
                </a:cubicBezTo>
                <a:moveTo>
                  <a:pt x="3885030" y="433611"/>
                </a:moveTo>
                <a:cubicBezTo>
                  <a:pt x="3898903" y="390614"/>
                  <a:pt x="3921246" y="335544"/>
                  <a:pt x="3948023" y="305916"/>
                </a:cubicBezTo>
                <a:moveTo>
                  <a:pt x="2456547" y="476972"/>
                </a:moveTo>
                <a:cubicBezTo>
                  <a:pt x="2540147" y="504969"/>
                  <a:pt x="2618983" y="552440"/>
                  <a:pt x="2684655" y="600808"/>
                </a:cubicBezTo>
                <a:moveTo>
                  <a:pt x="724155" y="1450484"/>
                </a:moveTo>
                <a:cubicBezTo>
                  <a:pt x="719028" y="1409705"/>
                  <a:pt x="694125" y="1357990"/>
                  <a:pt x="684324" y="1320125"/>
                </a:cubicBezTo>
              </a:path>
              <a:path w="7580205" h="3968645" stroke="0" extrusionOk="0">
                <a:moveTo>
                  <a:pt x="684324" y="1320125"/>
                </a:moveTo>
                <a:cubicBezTo>
                  <a:pt x="587686" y="1030311"/>
                  <a:pt x="791825" y="806529"/>
                  <a:pt x="986654" y="634523"/>
                </a:cubicBezTo>
                <a:cubicBezTo>
                  <a:pt x="1440822" y="445481"/>
                  <a:pt x="1986301" y="219268"/>
                  <a:pt x="2457425" y="477891"/>
                </a:cubicBezTo>
                <a:cubicBezTo>
                  <a:pt x="2687673" y="209524"/>
                  <a:pt x="3440805" y="-74483"/>
                  <a:pt x="3940302" y="315286"/>
                </a:cubicBezTo>
                <a:cubicBezTo>
                  <a:pt x="4066882" y="143733"/>
                  <a:pt x="4318934" y="81816"/>
                  <a:pt x="4518118" y="18373"/>
                </a:cubicBezTo>
                <a:cubicBezTo>
                  <a:pt x="4795945" y="-21587"/>
                  <a:pt x="5071567" y="9164"/>
                  <a:pt x="5234728" y="227921"/>
                </a:cubicBezTo>
                <a:cubicBezTo>
                  <a:pt x="5445838" y="36823"/>
                  <a:pt x="5919660" y="-108656"/>
                  <a:pt x="6222611" y="63388"/>
                </a:cubicBezTo>
                <a:cubicBezTo>
                  <a:pt x="6474038" y="153097"/>
                  <a:pt x="6636884" y="282995"/>
                  <a:pt x="6723571" y="512249"/>
                </a:cubicBezTo>
                <a:cubicBezTo>
                  <a:pt x="7037085" y="554850"/>
                  <a:pt x="7281351" y="720970"/>
                  <a:pt x="7366485" y="947881"/>
                </a:cubicBezTo>
                <a:cubicBezTo>
                  <a:pt x="7398624" y="1114342"/>
                  <a:pt x="7457068" y="1290189"/>
                  <a:pt x="7337708" y="1420260"/>
                </a:cubicBezTo>
                <a:cubicBezTo>
                  <a:pt x="7614060" y="1622521"/>
                  <a:pt x="7634432" y="1884619"/>
                  <a:pt x="7547918" y="2142517"/>
                </a:cubicBezTo>
                <a:cubicBezTo>
                  <a:pt x="7480698" y="2593353"/>
                  <a:pt x="7163343" y="2723208"/>
                  <a:pt x="6563194" y="2774744"/>
                </a:cubicBezTo>
                <a:cubicBezTo>
                  <a:pt x="6559357" y="2963082"/>
                  <a:pt x="6390570" y="3171956"/>
                  <a:pt x="6210679" y="3316482"/>
                </a:cubicBezTo>
                <a:cubicBezTo>
                  <a:pt x="5891184" y="3635811"/>
                  <a:pt x="5370418" y="3664807"/>
                  <a:pt x="5010480" y="3382075"/>
                </a:cubicBezTo>
                <a:cubicBezTo>
                  <a:pt x="4827743" y="3716330"/>
                  <a:pt x="4555196" y="3884784"/>
                  <a:pt x="4152794" y="3960009"/>
                </a:cubicBezTo>
                <a:cubicBezTo>
                  <a:pt x="3652682" y="3964960"/>
                  <a:pt x="3182100" y="3968235"/>
                  <a:pt x="2891707" y="3607241"/>
                </a:cubicBezTo>
                <a:cubicBezTo>
                  <a:pt x="2085201" y="3951036"/>
                  <a:pt x="1427195" y="3805742"/>
                  <a:pt x="1018414" y="3258698"/>
                </a:cubicBezTo>
                <a:cubicBezTo>
                  <a:pt x="616714" y="3358949"/>
                  <a:pt x="343976" y="3191340"/>
                  <a:pt x="194769" y="2870836"/>
                </a:cubicBezTo>
                <a:cubicBezTo>
                  <a:pt x="137068" y="2688727"/>
                  <a:pt x="200015" y="2491121"/>
                  <a:pt x="370763" y="2347288"/>
                </a:cubicBezTo>
                <a:cubicBezTo>
                  <a:pt x="124869" y="2263851"/>
                  <a:pt x="-28386" y="2073524"/>
                  <a:pt x="-878" y="1810143"/>
                </a:cubicBezTo>
                <a:cubicBezTo>
                  <a:pt x="5916" y="1490651"/>
                  <a:pt x="289244" y="1274018"/>
                  <a:pt x="677831" y="1332711"/>
                </a:cubicBezTo>
                <a:cubicBezTo>
                  <a:pt x="680038" y="1328895"/>
                  <a:pt x="682058" y="1325681"/>
                  <a:pt x="684324" y="1320125"/>
                </a:cubicBezTo>
                <a:close/>
              </a:path>
              <a:path w="7580205" h="3968645" fill="none" stroke="0" extrusionOk="0">
                <a:moveTo>
                  <a:pt x="823469" y="2404796"/>
                </a:moveTo>
                <a:cubicBezTo>
                  <a:pt x="669545" y="2405734"/>
                  <a:pt x="472266" y="2397296"/>
                  <a:pt x="379010" y="2331578"/>
                </a:cubicBezTo>
                <a:moveTo>
                  <a:pt x="1215640" y="3206058"/>
                </a:moveTo>
                <a:cubicBezTo>
                  <a:pt x="1139550" y="3224807"/>
                  <a:pt x="1085585" y="3232491"/>
                  <a:pt x="1021222" y="3241060"/>
                </a:cubicBezTo>
                <a:moveTo>
                  <a:pt x="2891356" y="3591072"/>
                </a:moveTo>
                <a:cubicBezTo>
                  <a:pt x="2840247" y="3536781"/>
                  <a:pt x="2805170" y="3481804"/>
                  <a:pt x="2774144" y="3431224"/>
                </a:cubicBezTo>
                <a:moveTo>
                  <a:pt x="5058207" y="3192462"/>
                </a:moveTo>
                <a:cubicBezTo>
                  <a:pt x="5037063" y="3251379"/>
                  <a:pt x="5046255" y="3320258"/>
                  <a:pt x="5011357" y="3367836"/>
                </a:cubicBezTo>
                <a:moveTo>
                  <a:pt x="5988537" y="2108710"/>
                </a:moveTo>
                <a:cubicBezTo>
                  <a:pt x="6374284" y="2203117"/>
                  <a:pt x="6537169" y="2450846"/>
                  <a:pt x="6558982" y="2764271"/>
                </a:cubicBezTo>
                <a:moveTo>
                  <a:pt x="7334199" y="1410522"/>
                </a:moveTo>
                <a:cubicBezTo>
                  <a:pt x="7278185" y="1508747"/>
                  <a:pt x="7202166" y="1575533"/>
                  <a:pt x="7080122" y="1656358"/>
                </a:cubicBezTo>
                <a:moveTo>
                  <a:pt x="6724624" y="498469"/>
                </a:moveTo>
                <a:cubicBezTo>
                  <a:pt x="6726801" y="531055"/>
                  <a:pt x="6729451" y="568887"/>
                  <a:pt x="6737959" y="614588"/>
                </a:cubicBezTo>
                <a:moveTo>
                  <a:pt x="5102250" y="363057"/>
                </a:moveTo>
                <a:cubicBezTo>
                  <a:pt x="5127809" y="305894"/>
                  <a:pt x="5169326" y="250542"/>
                  <a:pt x="5232447" y="214968"/>
                </a:cubicBezTo>
                <a:moveTo>
                  <a:pt x="3885030" y="433611"/>
                </a:moveTo>
                <a:cubicBezTo>
                  <a:pt x="3897560" y="377341"/>
                  <a:pt x="3926746" y="336763"/>
                  <a:pt x="3948023" y="305916"/>
                </a:cubicBezTo>
                <a:moveTo>
                  <a:pt x="2456547" y="476972"/>
                </a:moveTo>
                <a:cubicBezTo>
                  <a:pt x="2543556" y="511299"/>
                  <a:pt x="2614778" y="574422"/>
                  <a:pt x="2684655" y="600808"/>
                </a:cubicBezTo>
                <a:moveTo>
                  <a:pt x="724155" y="1450484"/>
                </a:moveTo>
                <a:cubicBezTo>
                  <a:pt x="705341" y="1408631"/>
                  <a:pt x="698171" y="1372176"/>
                  <a:pt x="684324" y="1320125"/>
                </a:cubicBezTo>
              </a:path>
            </a:pathLst>
          </a:custGeom>
          <a:solidFill>
            <a:schemeClr val="accent1">
              <a:lumMod val="40000"/>
              <a:lumOff val="60000"/>
            </a:schemeClr>
          </a:solidFill>
          <a:ln w="76200">
            <a:solidFill>
              <a:schemeClr val="accent1">
                <a:lumMod val="50000"/>
              </a:schemeClr>
            </a:solidFill>
            <a:extLst>
              <a:ext uri="{C807C97D-BFC1-408E-A445-0C87EB9F89A2}">
                <ask:lineSketchStyleProps xmlns:ask="http://schemas.microsoft.com/office/drawing/2018/sketchyshapes" sd="3175335587">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48" name="TextBox 47">
            <a:extLst>
              <a:ext uri="{FF2B5EF4-FFF2-40B4-BE49-F238E27FC236}">
                <a16:creationId xmlns:a16="http://schemas.microsoft.com/office/drawing/2014/main" id="{2A4C7392-18D2-4871-9EC4-E9D4E9D39954}"/>
              </a:ext>
            </a:extLst>
          </p:cNvPr>
          <p:cNvSpPr txBox="1"/>
          <p:nvPr/>
        </p:nvSpPr>
        <p:spPr>
          <a:xfrm rot="21163855">
            <a:off x="1668329" y="2881594"/>
            <a:ext cx="5852776" cy="1569660"/>
          </a:xfrm>
          <a:prstGeom prst="rect">
            <a:avLst/>
          </a:prstGeom>
          <a:noFill/>
        </p:spPr>
        <p:txBody>
          <a:bodyPr wrap="square" rtlCol="0">
            <a:spAutoFit/>
          </a:bodyPr>
          <a:lstStyle/>
          <a:p>
            <a:pPr algn="ctr"/>
            <a:r>
              <a:rPr lang="en-GB" sz="3200" b="1" dirty="0">
                <a:latin typeface="Century Gothic" panose="020B0502020202020204" pitchFamily="34" charset="0"/>
              </a:rPr>
              <a:t>Did you know?</a:t>
            </a:r>
          </a:p>
          <a:p>
            <a:pPr algn="ctr"/>
            <a:r>
              <a:rPr lang="en-GB" sz="3200" b="1" dirty="0">
                <a:latin typeface="Century Gothic" panose="020B0502020202020204" pitchFamily="34" charset="0"/>
              </a:rPr>
              <a:t>Only 44% of bottles are recycled in the UK</a:t>
            </a:r>
          </a:p>
        </p:txBody>
      </p:sp>
    </p:spTree>
    <p:extLst>
      <p:ext uri="{BB962C8B-B14F-4D97-AF65-F5344CB8AC3E}">
        <p14:creationId xmlns:p14="http://schemas.microsoft.com/office/powerpoint/2010/main" val="120014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par>
                                <p:cTn id="46" presetID="53" presetClass="entr" presetSubtype="16"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1000" fill="hold"/>
                                        <p:tgtEl>
                                          <p:spTgt spid="48"/>
                                        </p:tgtEl>
                                        <p:attrNameLst>
                                          <p:attrName>ppt_w</p:attrName>
                                        </p:attrNameLst>
                                      </p:cBhvr>
                                      <p:tavLst>
                                        <p:tav tm="0">
                                          <p:val>
                                            <p:fltVal val="0"/>
                                          </p:val>
                                        </p:tav>
                                        <p:tav tm="100000">
                                          <p:val>
                                            <p:strVal val="#ppt_w"/>
                                          </p:val>
                                        </p:tav>
                                      </p:tavLst>
                                    </p:anim>
                                    <p:anim calcmode="lin" valueType="num">
                                      <p:cBhvr>
                                        <p:cTn id="56" dur="1000" fill="hold"/>
                                        <p:tgtEl>
                                          <p:spTgt spid="48"/>
                                        </p:tgtEl>
                                        <p:attrNameLst>
                                          <p:attrName>ppt_h</p:attrName>
                                        </p:attrNameLst>
                                      </p:cBhvr>
                                      <p:tavLst>
                                        <p:tav tm="0">
                                          <p:val>
                                            <p:fltVal val="0"/>
                                          </p:val>
                                        </p:tav>
                                        <p:tav tm="100000">
                                          <p:val>
                                            <p:strVal val="#ppt_h"/>
                                          </p:val>
                                        </p:tav>
                                      </p:tavLst>
                                    </p:anim>
                                    <p:anim calcmode="lin" valueType="num">
                                      <p:cBhvr>
                                        <p:cTn id="57" dur="1000" fill="hold"/>
                                        <p:tgtEl>
                                          <p:spTgt spid="48"/>
                                        </p:tgtEl>
                                        <p:attrNameLst>
                                          <p:attrName>style.rotation</p:attrName>
                                        </p:attrNameLst>
                                      </p:cBhvr>
                                      <p:tavLst>
                                        <p:tav tm="0">
                                          <p:val>
                                            <p:fltVal val="90"/>
                                          </p:val>
                                        </p:tav>
                                        <p:tav tm="100000">
                                          <p:val>
                                            <p:fltVal val="0"/>
                                          </p:val>
                                        </p:tav>
                                      </p:tavLst>
                                    </p:anim>
                                    <p:animEffect transition="in" filter="fade">
                                      <p:cBhvr>
                                        <p:cTn id="58" dur="1000"/>
                                        <p:tgtEl>
                                          <p:spTgt spid="4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1000" fill="hold"/>
                                        <p:tgtEl>
                                          <p:spTgt spid="47"/>
                                        </p:tgtEl>
                                        <p:attrNameLst>
                                          <p:attrName>ppt_w</p:attrName>
                                        </p:attrNameLst>
                                      </p:cBhvr>
                                      <p:tavLst>
                                        <p:tav tm="0">
                                          <p:val>
                                            <p:fltVal val="0"/>
                                          </p:val>
                                        </p:tav>
                                        <p:tav tm="100000">
                                          <p:val>
                                            <p:strVal val="#ppt_w"/>
                                          </p:val>
                                        </p:tav>
                                      </p:tavLst>
                                    </p:anim>
                                    <p:anim calcmode="lin" valueType="num">
                                      <p:cBhvr>
                                        <p:cTn id="62" dur="1000" fill="hold"/>
                                        <p:tgtEl>
                                          <p:spTgt spid="47"/>
                                        </p:tgtEl>
                                        <p:attrNameLst>
                                          <p:attrName>ppt_h</p:attrName>
                                        </p:attrNameLst>
                                      </p:cBhvr>
                                      <p:tavLst>
                                        <p:tav tm="0">
                                          <p:val>
                                            <p:fltVal val="0"/>
                                          </p:val>
                                        </p:tav>
                                        <p:tav tm="100000">
                                          <p:val>
                                            <p:strVal val="#ppt_h"/>
                                          </p:val>
                                        </p:tav>
                                      </p:tavLst>
                                    </p:anim>
                                    <p:anim calcmode="lin" valueType="num">
                                      <p:cBhvr>
                                        <p:cTn id="63" dur="1000" fill="hold"/>
                                        <p:tgtEl>
                                          <p:spTgt spid="47"/>
                                        </p:tgtEl>
                                        <p:attrNameLst>
                                          <p:attrName>style.rotation</p:attrName>
                                        </p:attrNameLst>
                                      </p:cBhvr>
                                      <p:tavLst>
                                        <p:tav tm="0">
                                          <p:val>
                                            <p:fltVal val="90"/>
                                          </p:val>
                                        </p:tav>
                                        <p:tav tm="100000">
                                          <p:val>
                                            <p:fltVal val="0"/>
                                          </p:val>
                                        </p:tav>
                                      </p:tavLst>
                                    </p:anim>
                                    <p:animEffect transition="in" filter="fade">
                                      <p:cBhvr>
                                        <p:cTn id="64"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7" grpId="0" animBg="1"/>
      <p:bldP spid="4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8903</TotalTime>
  <Words>1883</Words>
  <Application>Microsoft Office PowerPoint</Application>
  <PresentationFormat>On-screen Show (4:3)</PresentationFormat>
  <Paragraphs>154</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dc:creator>
  <cp:lastModifiedBy>Chloe Higham-Smith</cp:lastModifiedBy>
  <cp:revision>128</cp:revision>
  <dcterms:created xsi:type="dcterms:W3CDTF">2020-03-09T17:02:16Z</dcterms:created>
  <dcterms:modified xsi:type="dcterms:W3CDTF">2022-05-26T11:50:06Z</dcterms:modified>
</cp:coreProperties>
</file>